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8" r:id="rId4"/>
    <p:sldMasterId id="2147483691" r:id="rId5"/>
  </p:sldMasterIdLst>
  <p:notesMasterIdLst>
    <p:notesMasterId r:id="rId7"/>
  </p:notesMasterIdLst>
  <p:handoutMasterIdLst>
    <p:handoutMasterId r:id="rId44"/>
  </p:handoutMasterIdLst>
  <p:sldIdLst>
    <p:sldId id="356" r:id="rId6"/>
    <p:sldId id="486" r:id="rId8"/>
    <p:sldId id="357" r:id="rId9"/>
    <p:sldId id="422" r:id="rId10"/>
    <p:sldId id="425" r:id="rId11"/>
    <p:sldId id="592" r:id="rId12"/>
    <p:sldId id="473" r:id="rId13"/>
    <p:sldId id="472" r:id="rId14"/>
    <p:sldId id="475" r:id="rId15"/>
    <p:sldId id="470" r:id="rId16"/>
    <p:sldId id="477" r:id="rId17"/>
    <p:sldId id="478" r:id="rId18"/>
    <p:sldId id="484" r:id="rId19"/>
    <p:sldId id="479" r:id="rId20"/>
    <p:sldId id="593" r:id="rId21"/>
    <p:sldId id="570" r:id="rId22"/>
    <p:sldId id="571" r:id="rId23"/>
    <p:sldId id="572" r:id="rId24"/>
    <p:sldId id="388" r:id="rId25"/>
    <p:sldId id="371" r:id="rId26"/>
    <p:sldId id="594" r:id="rId27"/>
    <p:sldId id="595" r:id="rId28"/>
    <p:sldId id="412" r:id="rId29"/>
    <p:sldId id="596" r:id="rId30"/>
    <p:sldId id="419" r:id="rId31"/>
    <p:sldId id="534" r:id="rId32"/>
    <p:sldId id="530" r:id="rId33"/>
    <p:sldId id="531" r:id="rId34"/>
    <p:sldId id="532" r:id="rId35"/>
    <p:sldId id="533" r:id="rId36"/>
    <p:sldId id="403" r:id="rId37"/>
    <p:sldId id="404" r:id="rId38"/>
    <p:sldId id="566" r:id="rId39"/>
    <p:sldId id="567" r:id="rId40"/>
    <p:sldId id="568" r:id="rId41"/>
    <p:sldId id="569" r:id="rId42"/>
    <p:sldId id="364" r:id="rId43"/>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350" y="34"/>
      </p:cViewPr>
      <p:guideLst>
        <p:guide orient="horz" pos="2142"/>
        <p:guide pos="37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8" Type="http://schemas.openxmlformats.org/officeDocument/2006/relationships/tags" Target="tags/tag5.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B87CD-54B4-4E9A-B40F-926276AE1BC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D3E1B-6EFF-4A75-A3C0-EE4BF99739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图片占位符 8"/>
          <p:cNvSpPr>
            <a:spLocks noGrp="1"/>
          </p:cNvSpPr>
          <p:nvPr>
            <p:ph type="pic" sz="quarter" idx="10" hasCustomPrompt="1"/>
          </p:nvPr>
        </p:nvSpPr>
        <p:spPr>
          <a:xfrm>
            <a:off x="905515" y="744551"/>
            <a:ext cx="5230812" cy="513715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7" name="图片 6" descr="水中的倒影&#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635"/>
            <a:ext cx="12348845" cy="694626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自定义版式">
    <p:bg>
      <p:bgPr>
        <a:solidFill>
          <a:srgbClr val="001746"/>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4" name="图片 3" descr="文本&#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4" name="图片 3" descr="QR 代码&#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图片占位符 8"/>
          <p:cNvSpPr>
            <a:spLocks noGrp="1"/>
          </p:cNvSpPr>
          <p:nvPr>
            <p:ph type="pic" sz="quarter" idx="10" hasCustomPrompt="1"/>
          </p:nvPr>
        </p:nvSpPr>
        <p:spPr>
          <a:xfrm>
            <a:off x="905515" y="744551"/>
            <a:ext cx="5230812" cy="513715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2647666" y="-1"/>
            <a:ext cx="9544334" cy="6858001"/>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0" y="3186752"/>
            <a:ext cx="12192000" cy="3671248"/>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1103408" y="1862919"/>
            <a:ext cx="3049809" cy="299520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4" name="图片占位符 8"/>
          <p:cNvSpPr>
            <a:spLocks noGrp="1"/>
          </p:cNvSpPr>
          <p:nvPr>
            <p:ph type="pic" sz="quarter" idx="11" hasCustomPrompt="1"/>
          </p:nvPr>
        </p:nvSpPr>
        <p:spPr>
          <a:xfrm>
            <a:off x="4647277" y="1862919"/>
            <a:ext cx="3049809" cy="299520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5" name="图片占位符 8"/>
          <p:cNvSpPr>
            <a:spLocks noGrp="1"/>
          </p:cNvSpPr>
          <p:nvPr>
            <p:ph type="pic" sz="quarter" idx="12" hasCustomPrompt="1"/>
          </p:nvPr>
        </p:nvSpPr>
        <p:spPr>
          <a:xfrm>
            <a:off x="8191146" y="1862919"/>
            <a:ext cx="3049809" cy="299520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0" y="-1"/>
            <a:ext cx="12192000" cy="6858001"/>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2647666" y="-1"/>
            <a:ext cx="9544334" cy="6858001"/>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图片占位符 7"/>
          <p:cNvSpPr>
            <a:spLocks noGrp="1"/>
          </p:cNvSpPr>
          <p:nvPr>
            <p:ph type="pic" sz="quarter" idx="10" hasCustomPrompt="1"/>
          </p:nvPr>
        </p:nvSpPr>
        <p:spPr>
          <a:xfrm>
            <a:off x="1029767" y="2306838"/>
            <a:ext cx="3009969" cy="3008727"/>
          </a:xfrm>
          <a:prstGeom prst="ellipse">
            <a:avLst/>
          </a:prstGeom>
          <a:pattFill prst="smCheck">
            <a:fgClr>
              <a:schemeClr val="accent2">
                <a:lumMod val="20000"/>
                <a:lumOff val="80000"/>
              </a:schemeClr>
            </a:fgClr>
            <a:bgClr>
              <a:schemeClr val="bg1"/>
            </a:bgClr>
          </a:pattFill>
        </p:spPr>
        <p:txBody>
          <a:bodyPr anchor="ctr"/>
          <a:lstStyle>
            <a:lvl1pPr algn="ctr">
              <a:defRPr sz="2000"/>
            </a:lvl1pPr>
          </a:lstStyle>
          <a:p>
            <a:r>
              <a:rPr lang="zh-CN" altLang="en-US" dirty="0"/>
              <a:t>拖拽插入图片</a:t>
            </a:r>
            <a:endParaRPr lang="zh-CN" altLang="en-US" dirty="0"/>
          </a:p>
        </p:txBody>
      </p:sp>
      <p:sp>
        <p:nvSpPr>
          <p:cNvPr id="9" name="图片占位符 7"/>
          <p:cNvSpPr>
            <a:spLocks noGrp="1"/>
          </p:cNvSpPr>
          <p:nvPr>
            <p:ph type="pic" sz="quarter" idx="11" hasCustomPrompt="1"/>
          </p:nvPr>
        </p:nvSpPr>
        <p:spPr>
          <a:xfrm>
            <a:off x="4505399" y="484980"/>
            <a:ext cx="3645218" cy="3643715"/>
          </a:xfrm>
          <a:prstGeom prst="ellipse">
            <a:avLst/>
          </a:prstGeom>
          <a:pattFill prst="smCheck">
            <a:fgClr>
              <a:schemeClr val="accent2">
                <a:lumMod val="20000"/>
                <a:lumOff val="80000"/>
              </a:schemeClr>
            </a:fgClr>
            <a:bgClr>
              <a:schemeClr val="bg1"/>
            </a:bgClr>
          </a:pattFill>
        </p:spPr>
        <p:txBody>
          <a:bodyPr anchor="ctr"/>
          <a:lstStyle>
            <a:lvl1pPr algn="ctr">
              <a:defRPr sz="2000"/>
            </a:lvl1pPr>
          </a:lstStyle>
          <a:p>
            <a:r>
              <a:rPr lang="zh-CN" altLang="en-US" dirty="0"/>
              <a:t>拖拽插入图片</a:t>
            </a:r>
            <a:endParaRPr lang="zh-CN" altLang="en-US" dirty="0"/>
          </a:p>
        </p:txBody>
      </p:sp>
      <p:sp>
        <p:nvSpPr>
          <p:cNvPr id="10" name="图片占位符 7"/>
          <p:cNvSpPr>
            <a:spLocks noGrp="1"/>
          </p:cNvSpPr>
          <p:nvPr>
            <p:ph type="pic" sz="quarter" idx="12" hasCustomPrompt="1"/>
          </p:nvPr>
        </p:nvSpPr>
        <p:spPr>
          <a:xfrm>
            <a:off x="7824081" y="3173104"/>
            <a:ext cx="3149630" cy="3148331"/>
          </a:xfrm>
          <a:prstGeom prst="ellipse">
            <a:avLst/>
          </a:prstGeom>
          <a:pattFill prst="smCheck">
            <a:fgClr>
              <a:schemeClr val="accent2">
                <a:lumMod val="20000"/>
                <a:lumOff val="80000"/>
              </a:schemeClr>
            </a:fgClr>
            <a:bgClr>
              <a:schemeClr val="bg1"/>
            </a:bgClr>
          </a:pattFill>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图片占位符 8"/>
          <p:cNvSpPr>
            <a:spLocks noGrp="1"/>
          </p:cNvSpPr>
          <p:nvPr>
            <p:ph type="pic" sz="quarter" idx="10" hasCustomPrompt="1"/>
          </p:nvPr>
        </p:nvSpPr>
        <p:spPr>
          <a:xfrm>
            <a:off x="3141371" y="614765"/>
            <a:ext cx="4203326" cy="5579558"/>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999881" y="1877244"/>
            <a:ext cx="10233311" cy="4103704"/>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7" name="图片占位符 8"/>
          <p:cNvSpPr>
            <a:spLocks noGrp="1"/>
          </p:cNvSpPr>
          <p:nvPr>
            <p:ph type="pic" sz="quarter" idx="10" hasCustomPrompt="1"/>
          </p:nvPr>
        </p:nvSpPr>
        <p:spPr>
          <a:xfrm rot="2700000">
            <a:off x="6141004" y="-1667055"/>
            <a:ext cx="1387634" cy="3549575"/>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9" name="图片占位符 8"/>
          <p:cNvSpPr>
            <a:spLocks noGrp="1"/>
          </p:cNvSpPr>
          <p:nvPr>
            <p:ph type="pic" sz="quarter" idx="11" hasCustomPrompt="1"/>
          </p:nvPr>
        </p:nvSpPr>
        <p:spPr>
          <a:xfrm rot="2700000">
            <a:off x="7492493" y="-2078420"/>
            <a:ext cx="1387634" cy="5948385"/>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4" name="图片占位符 8"/>
          <p:cNvSpPr>
            <a:spLocks noGrp="1"/>
          </p:cNvSpPr>
          <p:nvPr>
            <p:ph type="pic" sz="quarter" idx="12" hasCustomPrompt="1"/>
          </p:nvPr>
        </p:nvSpPr>
        <p:spPr>
          <a:xfrm rot="2700000">
            <a:off x="8018223" y="-1671921"/>
            <a:ext cx="2561214" cy="8941487"/>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5" name="图片占位符 8"/>
          <p:cNvSpPr>
            <a:spLocks noGrp="1"/>
          </p:cNvSpPr>
          <p:nvPr>
            <p:ph type="pic" sz="quarter" idx="13" hasCustomPrompt="1"/>
          </p:nvPr>
        </p:nvSpPr>
        <p:spPr>
          <a:xfrm rot="2700000">
            <a:off x="10177298" y="1194836"/>
            <a:ext cx="1387634" cy="607143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6" name="图片占位符 8"/>
          <p:cNvSpPr>
            <a:spLocks noGrp="1"/>
          </p:cNvSpPr>
          <p:nvPr>
            <p:ph type="pic" sz="quarter" idx="14" hasCustomPrompt="1"/>
          </p:nvPr>
        </p:nvSpPr>
        <p:spPr>
          <a:xfrm rot="2700000">
            <a:off x="11252103" y="3935490"/>
            <a:ext cx="1387634" cy="2829694"/>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7" name="图片 6" descr="水中的倒影&#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65" y="-27305"/>
            <a:ext cx="12240260" cy="6885305"/>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自定义版式">
    <p:bg>
      <p:bgPr>
        <a:solidFill>
          <a:srgbClr val="001746"/>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4" name="图片 3" descr="文本&#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4" name="图片 3" descr="QR 代码&#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solidFill>
                  <a:prstClr val="black"/>
                </a:solidFill>
              </a:rPr>
            </a:fld>
            <a:endParaRPr lang="zh-CN" altLang="en-US">
              <a:solidFill>
                <a:prstClr val="black"/>
              </a:solidFill>
            </a:endParaRPr>
          </a:p>
        </p:txBody>
      </p:sp>
      <p:sp>
        <p:nvSpPr>
          <p:cNvPr id="3" name="页脚占位符 2"/>
          <p:cNvSpPr>
            <a:spLocks noGrp="1"/>
          </p:cNvSpPr>
          <p:nvPr>
            <p:ph type="ftr" sz="quarter" idx="11"/>
          </p:nvPr>
        </p:nvSpPr>
        <p:spPr>
          <a:xfrm>
            <a:off x="4038600" y="6356350"/>
            <a:ext cx="4114800" cy="365125"/>
          </a:xfr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0" y="3186752"/>
            <a:ext cx="12192000" cy="3671248"/>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8D000B-70F6-45AA-8CCA-9887C166C706}" type="slidenum">
              <a:rPr lang="zh-CN" altLang="en-US" smtClean="0"/>
            </a:fld>
            <a:endParaRPr lang="zh-CN" altLang="en-US"/>
          </a:p>
        </p:txBody>
      </p:sp>
      <p:grpSp>
        <p:nvGrpSpPr>
          <p:cNvPr id="5" name="组合 4"/>
          <p:cNvGrpSpPr/>
          <p:nvPr userDrawn="1"/>
        </p:nvGrpSpPr>
        <p:grpSpPr>
          <a:xfrm>
            <a:off x="0" y="0"/>
            <a:ext cx="12192000" cy="6858000"/>
            <a:chOff x="0" y="0"/>
            <a:chExt cx="12192000" cy="6858000"/>
          </a:xfrm>
        </p:grpSpPr>
        <p:sp>
          <p:nvSpPr>
            <p:cNvPr id="6" name="矩形 5"/>
            <p:cNvSpPr/>
            <p:nvPr/>
          </p:nvSpPr>
          <p:spPr>
            <a:xfrm>
              <a:off x="0" y="0"/>
              <a:ext cx="12192000" cy="6858000"/>
            </a:xfrm>
            <a:prstGeom prst="rect">
              <a:avLst/>
            </a:prstGeom>
            <a:gradFill flip="none" rotWithShape="1">
              <a:gsLst>
                <a:gs pos="46000">
                  <a:srgbClr val="121735"/>
                </a:gs>
                <a:gs pos="81500">
                  <a:srgbClr val="070C22"/>
                </a:gs>
                <a:gs pos="66000">
                  <a:srgbClr val="080D26"/>
                </a:gs>
                <a:gs pos="33000">
                  <a:srgbClr val="141D3C"/>
                </a:gs>
                <a:gs pos="18000">
                  <a:srgbClr val="111634"/>
                </a:gs>
                <a:gs pos="6000">
                  <a:srgbClr val="080C25"/>
                </a:gs>
                <a:gs pos="97000">
                  <a:srgbClr val="080A1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0"/>
              <a:ext cx="12192000" cy="6858000"/>
            </a:xfrm>
            <a:prstGeom prst="rect">
              <a:avLst/>
            </a:prstGeom>
            <a:gradFill flip="none" rotWithShape="1">
              <a:gsLst>
                <a:gs pos="51000">
                  <a:srgbClr val="121735">
                    <a:alpha val="0"/>
                  </a:srgbClr>
                </a:gs>
                <a:gs pos="5000">
                  <a:srgbClr val="192448"/>
                </a:gs>
                <a:gs pos="74000">
                  <a:srgbClr val="0D112A">
                    <a:alpha val="57000"/>
                  </a:srgbClr>
                </a:gs>
                <a:gs pos="97000">
                  <a:srgbClr val="080A1E">
                    <a:alpha val="57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0"/>
              <a:ext cx="12192000" cy="6858000"/>
            </a:xfrm>
            <a:prstGeom prst="rect">
              <a:avLst/>
            </a:prstGeom>
            <a:gradFill flip="none" rotWithShape="1">
              <a:gsLst>
                <a:gs pos="34000">
                  <a:srgbClr val="121735">
                    <a:alpha val="0"/>
                  </a:srgbClr>
                </a:gs>
                <a:gs pos="0">
                  <a:srgbClr val="192448">
                    <a:alpha val="0"/>
                  </a:srgbClr>
                </a:gs>
                <a:gs pos="61000">
                  <a:srgbClr val="0D112A">
                    <a:alpha val="57000"/>
                  </a:srgbClr>
                </a:gs>
                <a:gs pos="97000">
                  <a:srgbClr val="080A1E">
                    <a:alpha val="5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9C678E-8780-48B1-9EE6-6E4C80BDE50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8D000B-70F6-45AA-8CCA-9887C166C70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1103408" y="1862919"/>
            <a:ext cx="3049809" cy="299520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4" name="图片占位符 8"/>
          <p:cNvSpPr>
            <a:spLocks noGrp="1"/>
          </p:cNvSpPr>
          <p:nvPr>
            <p:ph type="pic" sz="quarter" idx="11" hasCustomPrompt="1"/>
          </p:nvPr>
        </p:nvSpPr>
        <p:spPr>
          <a:xfrm>
            <a:off x="4647277" y="1862919"/>
            <a:ext cx="3049809" cy="299520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5" name="图片占位符 8"/>
          <p:cNvSpPr>
            <a:spLocks noGrp="1"/>
          </p:cNvSpPr>
          <p:nvPr>
            <p:ph type="pic" sz="quarter" idx="12" hasCustomPrompt="1"/>
          </p:nvPr>
        </p:nvSpPr>
        <p:spPr>
          <a:xfrm>
            <a:off x="8191146" y="1862919"/>
            <a:ext cx="3049809" cy="299520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pic>
        <p:nvPicPr>
          <p:cNvPr id="7" name="图片 6" descr="水中的倒影&#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635"/>
            <a:ext cx="12348845" cy="6946265"/>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0" y="-1"/>
            <a:ext cx="12192000" cy="6858001"/>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图片占位符 7"/>
          <p:cNvSpPr>
            <a:spLocks noGrp="1"/>
          </p:cNvSpPr>
          <p:nvPr>
            <p:ph type="pic" sz="quarter" idx="10" hasCustomPrompt="1"/>
          </p:nvPr>
        </p:nvSpPr>
        <p:spPr>
          <a:xfrm>
            <a:off x="1029767" y="2306838"/>
            <a:ext cx="3009969" cy="3008727"/>
          </a:xfrm>
          <a:prstGeom prst="ellipse">
            <a:avLst/>
          </a:prstGeom>
          <a:pattFill prst="smCheck">
            <a:fgClr>
              <a:schemeClr val="accent2">
                <a:lumMod val="20000"/>
                <a:lumOff val="80000"/>
              </a:schemeClr>
            </a:fgClr>
            <a:bgClr>
              <a:schemeClr val="bg1"/>
            </a:bgClr>
          </a:pattFill>
        </p:spPr>
        <p:txBody>
          <a:bodyPr anchor="ctr"/>
          <a:lstStyle>
            <a:lvl1pPr algn="ctr">
              <a:defRPr sz="2000"/>
            </a:lvl1pPr>
          </a:lstStyle>
          <a:p>
            <a:r>
              <a:rPr lang="zh-CN" altLang="en-US" dirty="0"/>
              <a:t>拖拽插入图片</a:t>
            </a:r>
            <a:endParaRPr lang="zh-CN" altLang="en-US" dirty="0"/>
          </a:p>
        </p:txBody>
      </p:sp>
      <p:sp>
        <p:nvSpPr>
          <p:cNvPr id="9" name="图片占位符 7"/>
          <p:cNvSpPr>
            <a:spLocks noGrp="1"/>
          </p:cNvSpPr>
          <p:nvPr>
            <p:ph type="pic" sz="quarter" idx="11" hasCustomPrompt="1"/>
          </p:nvPr>
        </p:nvSpPr>
        <p:spPr>
          <a:xfrm>
            <a:off x="4505399" y="484980"/>
            <a:ext cx="3645218" cy="3643715"/>
          </a:xfrm>
          <a:prstGeom prst="ellipse">
            <a:avLst/>
          </a:prstGeom>
          <a:pattFill prst="smCheck">
            <a:fgClr>
              <a:schemeClr val="accent2">
                <a:lumMod val="20000"/>
                <a:lumOff val="80000"/>
              </a:schemeClr>
            </a:fgClr>
            <a:bgClr>
              <a:schemeClr val="bg1"/>
            </a:bgClr>
          </a:pattFill>
        </p:spPr>
        <p:txBody>
          <a:bodyPr anchor="ctr"/>
          <a:lstStyle>
            <a:lvl1pPr algn="ctr">
              <a:defRPr sz="2000"/>
            </a:lvl1pPr>
          </a:lstStyle>
          <a:p>
            <a:r>
              <a:rPr lang="zh-CN" altLang="en-US" dirty="0"/>
              <a:t>拖拽插入图片</a:t>
            </a:r>
            <a:endParaRPr lang="zh-CN" altLang="en-US" dirty="0"/>
          </a:p>
        </p:txBody>
      </p:sp>
      <p:sp>
        <p:nvSpPr>
          <p:cNvPr id="10" name="图片占位符 7"/>
          <p:cNvSpPr>
            <a:spLocks noGrp="1"/>
          </p:cNvSpPr>
          <p:nvPr>
            <p:ph type="pic" sz="quarter" idx="12" hasCustomPrompt="1"/>
          </p:nvPr>
        </p:nvSpPr>
        <p:spPr>
          <a:xfrm>
            <a:off x="7824081" y="3173104"/>
            <a:ext cx="3149630" cy="3148331"/>
          </a:xfrm>
          <a:prstGeom prst="ellipse">
            <a:avLst/>
          </a:prstGeom>
          <a:pattFill prst="smCheck">
            <a:fgClr>
              <a:schemeClr val="accent2">
                <a:lumMod val="20000"/>
                <a:lumOff val="80000"/>
              </a:schemeClr>
            </a:fgClr>
            <a:bgClr>
              <a:schemeClr val="bg1"/>
            </a:bgClr>
          </a:pattFill>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图片占位符 8"/>
          <p:cNvSpPr>
            <a:spLocks noGrp="1"/>
          </p:cNvSpPr>
          <p:nvPr>
            <p:ph type="pic" sz="quarter" idx="10" hasCustomPrompt="1"/>
          </p:nvPr>
        </p:nvSpPr>
        <p:spPr>
          <a:xfrm>
            <a:off x="3141371" y="614765"/>
            <a:ext cx="4203326" cy="5579558"/>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图片占位符 8"/>
          <p:cNvSpPr>
            <a:spLocks noGrp="1"/>
          </p:cNvSpPr>
          <p:nvPr>
            <p:ph type="pic" sz="quarter" idx="10" hasCustomPrompt="1"/>
          </p:nvPr>
        </p:nvSpPr>
        <p:spPr>
          <a:xfrm>
            <a:off x="999881" y="1877244"/>
            <a:ext cx="10233311" cy="4103704"/>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7" name="图片占位符 8"/>
          <p:cNvSpPr>
            <a:spLocks noGrp="1"/>
          </p:cNvSpPr>
          <p:nvPr>
            <p:ph type="pic" sz="quarter" idx="10" hasCustomPrompt="1"/>
          </p:nvPr>
        </p:nvSpPr>
        <p:spPr>
          <a:xfrm rot="2700000">
            <a:off x="6141004" y="-1667055"/>
            <a:ext cx="1387634" cy="3549575"/>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9" name="图片占位符 8"/>
          <p:cNvSpPr>
            <a:spLocks noGrp="1"/>
          </p:cNvSpPr>
          <p:nvPr>
            <p:ph type="pic" sz="quarter" idx="11" hasCustomPrompt="1"/>
          </p:nvPr>
        </p:nvSpPr>
        <p:spPr>
          <a:xfrm rot="2700000">
            <a:off x="7492493" y="-2078420"/>
            <a:ext cx="1387634" cy="5948385"/>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4" name="图片占位符 8"/>
          <p:cNvSpPr>
            <a:spLocks noGrp="1"/>
          </p:cNvSpPr>
          <p:nvPr>
            <p:ph type="pic" sz="quarter" idx="12" hasCustomPrompt="1"/>
          </p:nvPr>
        </p:nvSpPr>
        <p:spPr>
          <a:xfrm rot="2700000">
            <a:off x="8018223" y="-1671921"/>
            <a:ext cx="2561214" cy="8941487"/>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5" name="图片占位符 8"/>
          <p:cNvSpPr>
            <a:spLocks noGrp="1"/>
          </p:cNvSpPr>
          <p:nvPr>
            <p:ph type="pic" sz="quarter" idx="13" hasCustomPrompt="1"/>
          </p:nvPr>
        </p:nvSpPr>
        <p:spPr>
          <a:xfrm rot="2700000">
            <a:off x="10177298" y="1194836"/>
            <a:ext cx="1387634" cy="6071430"/>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
        <p:nvSpPr>
          <p:cNvPr id="6" name="图片占位符 8"/>
          <p:cNvSpPr>
            <a:spLocks noGrp="1"/>
          </p:cNvSpPr>
          <p:nvPr>
            <p:ph type="pic" sz="quarter" idx="14" hasCustomPrompt="1"/>
          </p:nvPr>
        </p:nvSpPr>
        <p:spPr>
          <a:xfrm rot="2700000">
            <a:off x="11252103" y="3935490"/>
            <a:ext cx="1387634" cy="2829694"/>
          </a:xfrm>
          <a:prstGeom prst="rect">
            <a:avLst/>
          </a:prstGeom>
          <a:pattFill prst="openDmnd">
            <a:fgClr>
              <a:schemeClr val="accent2">
                <a:lumMod val="20000"/>
                <a:lumOff val="80000"/>
              </a:schemeClr>
            </a:fgClr>
            <a:bgClr>
              <a:schemeClr val="bg1"/>
            </a:bgClr>
          </a:pattFill>
          <a:ln>
            <a:noFill/>
          </a:ln>
        </p:spPr>
        <p:txBody>
          <a:bodyPr anchor="ctr"/>
          <a:lstStyle>
            <a:lvl1pPr algn="ctr">
              <a:defRPr sz="2000"/>
            </a:lvl1pPr>
          </a:lstStyle>
          <a:p>
            <a:r>
              <a:rPr lang="zh-CN" altLang="en-US" dirty="0"/>
              <a:t>拖拽插入图片</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3" Type="http://schemas.openxmlformats.org/officeDocument/2006/relationships/theme" Target="../theme/theme3.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2" Type="http://schemas.openxmlformats.org/officeDocument/2006/relationships/theme" Target="../theme/theme4.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C678E-8780-48B1-9EE6-6E4C80BDE50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8D000B-70F6-45AA-8CCA-9887C166C7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35.xml"/><Relationship Id="rId5" Type="http://schemas.openxmlformats.org/officeDocument/2006/relationships/image" Target="../media/image29.png"/><Relationship Id="rId4" Type="http://schemas.openxmlformats.org/officeDocument/2006/relationships/image" Target="../media/image28.jpeg"/><Relationship Id="rId3" Type="http://schemas.openxmlformats.org/officeDocument/2006/relationships/tags" Target="../tags/tag2.xml"/><Relationship Id="rId2" Type="http://schemas.openxmlformats.org/officeDocument/2006/relationships/image" Target="../media/image27.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1.xml"/><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5.xml"/><Relationship Id="rId4" Type="http://schemas.openxmlformats.org/officeDocument/2006/relationships/image" Target="../media/image33.GIF"/><Relationship Id="rId3" Type="http://schemas.openxmlformats.org/officeDocument/2006/relationships/tags" Target="../tags/tag3.xml"/><Relationship Id="rId2" Type="http://schemas.openxmlformats.org/officeDocument/2006/relationships/image" Target="../media/image24.pn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image" Target="../media/image3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9.png"/><Relationship Id="rId2" Type="http://schemas.microsoft.com/office/2007/relationships/hdphoto" Target="../media/image38.wdp"/><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42.png"/><Relationship Id="rId3" Type="http://schemas.openxmlformats.org/officeDocument/2006/relationships/image" Target="../media/image11.png"/><Relationship Id="rId2" Type="http://schemas.microsoft.com/office/2007/relationships/hdphoto" Target="../media/image41.wdp"/><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42.png"/><Relationship Id="rId3" Type="http://schemas.openxmlformats.org/officeDocument/2006/relationships/image" Target="../media/image11.png"/><Relationship Id="rId2" Type="http://schemas.microsoft.com/office/2007/relationships/hdphoto" Target="../media/image41.wdp"/><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42.png"/><Relationship Id="rId3" Type="http://schemas.openxmlformats.org/officeDocument/2006/relationships/image" Target="../media/image11.png"/><Relationship Id="rId2" Type="http://schemas.microsoft.com/office/2007/relationships/hdphoto" Target="../media/image41.wdp"/><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microsoft.com/office/2007/relationships/hdphoto" Target="../media/image18.wdp"/><Relationship Id="rId3" Type="http://schemas.openxmlformats.org/officeDocument/2006/relationships/image" Target="../media/image17.png"/><Relationship Id="rId2" Type="http://schemas.openxmlformats.org/officeDocument/2006/relationships/image" Target="../media/image44.jpeg"/><Relationship Id="rId1" Type="http://schemas.openxmlformats.org/officeDocument/2006/relationships/image" Target="../media/image43.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20.png"/><Relationship Id="rId3" Type="http://schemas.microsoft.com/office/2007/relationships/hdphoto" Target="../media/image47.wdp"/><Relationship Id="rId2" Type="http://schemas.openxmlformats.org/officeDocument/2006/relationships/image" Target="../media/image46.png"/><Relationship Id="rId1" Type="http://schemas.openxmlformats.org/officeDocument/2006/relationships/image" Target="../media/image4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image" Target="../media/image20.png"/><Relationship Id="rId3" Type="http://schemas.microsoft.com/office/2007/relationships/hdphoto" Target="../media/image47.wdp"/><Relationship Id="rId2" Type="http://schemas.openxmlformats.org/officeDocument/2006/relationships/image" Target="../media/image46.png"/><Relationship Id="rId1" Type="http://schemas.openxmlformats.org/officeDocument/2006/relationships/image" Target="../media/image4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50.png"/><Relationship Id="rId2" Type="http://schemas.openxmlformats.org/officeDocument/2006/relationships/image" Target="../media/image20.png"/><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2.png"/><Relationship Id="rId3" Type="http://schemas.openxmlformats.org/officeDocument/2006/relationships/image" Target="../media/image11.png"/><Relationship Id="rId2" Type="http://schemas.microsoft.com/office/2007/relationships/hdphoto" Target="../media/image10.wdp"/><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0.xml"/><Relationship Id="rId7" Type="http://schemas.openxmlformats.org/officeDocument/2006/relationships/image" Target="../media/image19.png"/><Relationship Id="rId6" Type="http://schemas.microsoft.com/office/2007/relationships/hdphoto" Target="../media/image18.wdp"/><Relationship Id="rId5" Type="http://schemas.openxmlformats.org/officeDocument/2006/relationships/image" Target="../media/image17.png"/><Relationship Id="rId4" Type="http://schemas.microsoft.com/office/2007/relationships/hdphoto" Target="../media/image16.wdp"/><Relationship Id="rId3" Type="http://schemas.openxmlformats.org/officeDocument/2006/relationships/image" Target="../media/image15.png"/><Relationship Id="rId2" Type="http://schemas.microsoft.com/office/2007/relationships/hdphoto" Target="../media/image14.wdp"/><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無用PPT原创模板，未经授权禁止商用&#10;关注公众号【無用PPT】获取更多模板&#10;联系微信：wuyppt"/>
          <p:cNvSpPr/>
          <p:nvPr/>
        </p:nvSpPr>
        <p:spPr>
          <a:xfrm>
            <a:off x="7159625" y="1470660"/>
            <a:ext cx="6331585" cy="119888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7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CLEANING</a:t>
            </a:r>
            <a:endParaRPr lang="en-US" altLang="zh-CN" sz="7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5" name="矩形 4" descr="無用PPT原创模板，未经授权禁止商用&#10;关注公众号【無用PPT】获取更多模板&#10;联系微信：wuyppt"/>
          <p:cNvSpPr/>
          <p:nvPr/>
        </p:nvSpPr>
        <p:spPr>
          <a:xfrm>
            <a:off x="605791" y="475730"/>
            <a:ext cx="4821241" cy="156845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9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BEIDOU </a:t>
            </a:r>
            <a:endParaRPr lang="en-US" altLang="zh-CN" sz="9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9" name="矩形 8" descr="無用PPT原创模板，未经授权禁止商用&#10;关注公众号【無用PPT】获取更多模板&#10;联系微信：wuyppt"/>
          <p:cNvSpPr/>
          <p:nvPr/>
        </p:nvSpPr>
        <p:spPr>
          <a:xfrm>
            <a:off x="7058025" y="2200910"/>
            <a:ext cx="4542790" cy="1198880"/>
          </a:xfrm>
          <a:prstGeom prst="rect">
            <a:avLst/>
          </a:prstGeom>
        </p:spPr>
        <p:txBody>
          <a:bodyPr wrap="square">
            <a:spAutoFit/>
          </a:bodyPr>
          <a:lstStyle/>
          <a:p>
            <a:r>
              <a:rPr lang="en-US" altLang="zh-CN" sz="7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System</a:t>
            </a:r>
            <a:endParaRPr lang="zh-CN" altLang="en-US" sz="7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endParaRPr>
          </a:p>
        </p:txBody>
      </p:sp>
      <p:sp>
        <p:nvSpPr>
          <p:cNvPr id="13" name="文本框 7" descr="無用PPT原创模板，未经授权禁止商用&#10;关注公众号【無用PPT】获取更多模板&#10;联系微信：wuyppt"/>
          <p:cNvSpPr txBox="1"/>
          <p:nvPr/>
        </p:nvSpPr>
        <p:spPr>
          <a:xfrm>
            <a:off x="6994525" y="944245"/>
            <a:ext cx="3505200" cy="5835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3200" b="1" dirty="0">
                <a:solidFill>
                  <a:schemeClr val="bg1">
                    <a:lumMod val="95000"/>
                  </a:schemeClr>
                </a:solidFill>
                <a:latin typeface="思源黑体 CN Medium" panose="020B0600000000000000" pitchFamily="34" charset="-122"/>
                <a:ea typeface="思源黑体 CN Medium" panose="020B0600000000000000" pitchFamily="34" charset="-122"/>
                <a:cs typeface="Open Sans" charset="0"/>
              </a:rPr>
              <a:t>2022 ©</a:t>
            </a:r>
            <a:endParaRPr lang="en-US" altLang="zh-CN" sz="3200" b="1" kern="1200" dirty="0">
              <a:solidFill>
                <a:schemeClr val="bg1">
                  <a:lumMod val="95000"/>
                </a:schemeClr>
              </a:solidFill>
              <a:latin typeface="思源黑体 CN Medium" panose="020B0600000000000000" pitchFamily="34" charset="-122"/>
              <a:ea typeface="思源黑体 CN Medium" panose="020B0600000000000000" pitchFamily="34" charset="-122"/>
              <a:cs typeface="Open Sans" charset="0"/>
            </a:endParaRPr>
          </a:p>
        </p:txBody>
      </p:sp>
      <p:sp>
        <p:nvSpPr>
          <p:cNvPr id="2" name="矩形 1" descr="無用PPT原创模板，未经授权禁止商用&#10;关注公众号【無用PPT】获取更多模板&#10;联系微信：wuyppt"/>
          <p:cNvSpPr/>
          <p:nvPr/>
        </p:nvSpPr>
        <p:spPr>
          <a:xfrm>
            <a:off x="3509645" y="944245"/>
            <a:ext cx="4212590" cy="2646045"/>
          </a:xfrm>
          <a:prstGeom prst="rect">
            <a:avLst/>
          </a:prstGeom>
          <a:effectLst>
            <a:outerShdw blurRad="50800" dist="38100" dir="2700000" sx="1000" sy="1000" algn="tl" rotWithShape="0">
              <a:srgbClr val="5CF9FF">
                <a:alpha val="40000"/>
              </a:srgbClr>
            </a:outerShdw>
          </a:effectLst>
        </p:spPr>
        <p:txBody>
          <a:bodyPr wrap="square">
            <a:spAutoFit/>
          </a:bodyPr>
          <a:lstStyle/>
          <a:p>
            <a:r>
              <a:rPr lang="zh-CN" altLang="en-US" sz="138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北斗</a:t>
            </a:r>
            <a:r>
              <a:rPr lang="en-US" altLang="zh-CN" sz="16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 </a:t>
            </a:r>
            <a:endParaRPr lang="en-US" altLang="zh-CN" sz="16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6" name="文本框 5"/>
          <p:cNvSpPr txBox="1"/>
          <p:nvPr/>
        </p:nvSpPr>
        <p:spPr>
          <a:xfrm>
            <a:off x="9570720" y="114300"/>
            <a:ext cx="2621280" cy="829945"/>
          </a:xfrm>
          <a:prstGeom prst="rect">
            <a:avLst/>
          </a:prstGeom>
          <a:noFill/>
        </p:spPr>
        <p:txBody>
          <a:bodyPr wrap="none" rtlCol="0">
            <a:spAutoFit/>
          </a:bodyPr>
          <a:lstStyle/>
          <a:p>
            <a:r>
              <a:rPr lang="en-US" altLang="zh-CN" sz="2400" b="1">
                <a:solidFill>
                  <a:schemeClr val="bg1"/>
                </a:solidFill>
              </a:rPr>
              <a:t>19</a:t>
            </a:r>
            <a:r>
              <a:rPr lang="zh-CN" altLang="en-US" sz="2400" b="1">
                <a:solidFill>
                  <a:schemeClr val="bg1"/>
                </a:solidFill>
              </a:rPr>
              <a:t>本软件工程</a:t>
            </a:r>
            <a:r>
              <a:rPr lang="en-US" altLang="zh-CN" sz="2400" b="1">
                <a:solidFill>
                  <a:schemeClr val="bg1"/>
                </a:solidFill>
              </a:rPr>
              <a:t>2</a:t>
            </a:r>
            <a:r>
              <a:rPr lang="zh-CN" altLang="en-US" sz="2400" b="1">
                <a:solidFill>
                  <a:schemeClr val="bg1"/>
                </a:solidFill>
              </a:rPr>
              <a:t>班</a:t>
            </a:r>
            <a:endParaRPr lang="zh-CN" altLang="en-US" sz="2400" b="1">
              <a:solidFill>
                <a:schemeClr val="bg1"/>
              </a:solidFill>
            </a:endParaRPr>
          </a:p>
          <a:p>
            <a:r>
              <a:rPr lang="zh-CN" altLang="en-US" sz="2400" b="1">
                <a:solidFill>
                  <a:schemeClr val="bg1"/>
                </a:solidFill>
              </a:rPr>
              <a:t>创新创业实践一组</a:t>
            </a:r>
            <a:endParaRPr lang="zh-CN" altLang="en-US" sz="2400" b="1">
              <a:solidFill>
                <a:schemeClr val="bg1"/>
              </a:solidFill>
            </a:endParaRPr>
          </a:p>
        </p:txBody>
      </p:sp>
      <p:sp>
        <p:nvSpPr>
          <p:cNvPr id="12" name="文本框 11"/>
          <p:cNvSpPr txBox="1"/>
          <p:nvPr/>
        </p:nvSpPr>
        <p:spPr>
          <a:xfrm>
            <a:off x="4965700" y="944245"/>
            <a:ext cx="2193925" cy="583565"/>
          </a:xfrm>
          <a:prstGeom prst="rect">
            <a:avLst/>
          </a:prstGeom>
          <a:noFill/>
        </p:spPr>
        <p:txBody>
          <a:bodyPr wrap="square" rtlCol="0" anchor="t">
            <a:spAutoFit/>
          </a:bodyPr>
          <a:lstStyle/>
          <a:p>
            <a:r>
              <a:rPr lang="zh-CN" altLang="en-US" sz="3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清洁系统</a:t>
            </a:r>
            <a:endParaRPr lang="zh-CN" altLang="en-US" sz="3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endParaRPr>
          </a:p>
        </p:txBody>
      </p:sp>
      <p:sp>
        <p:nvSpPr>
          <p:cNvPr id="7" name="文本框 6"/>
          <p:cNvSpPr txBox="1"/>
          <p:nvPr/>
        </p:nvSpPr>
        <p:spPr>
          <a:xfrm>
            <a:off x="5427345" y="4726940"/>
            <a:ext cx="6563995" cy="1198880"/>
          </a:xfrm>
          <a:prstGeom prst="rect">
            <a:avLst/>
          </a:prstGeom>
          <a:noFill/>
        </p:spPr>
        <p:txBody>
          <a:bodyPr wrap="square" rtlCol="0">
            <a:spAutoFit/>
          </a:bodyPr>
          <a:p>
            <a:r>
              <a:rPr lang="zh-CN" altLang="en-US" sz="2400" b="1">
                <a:solidFill>
                  <a:schemeClr val="bg1"/>
                </a:solidFill>
              </a:rPr>
              <a:t>汇报人：</a:t>
            </a:r>
            <a:r>
              <a:rPr lang="zh-CN" altLang="en-US" sz="2400" b="1">
                <a:solidFill>
                  <a:srgbClr val="FFFF00"/>
                </a:solidFill>
              </a:rPr>
              <a:t>韦志建</a:t>
            </a:r>
            <a:r>
              <a:rPr lang="en-US" altLang="zh-CN" sz="2400" b="1">
                <a:solidFill>
                  <a:srgbClr val="FFFF00"/>
                </a:solidFill>
              </a:rPr>
              <a:t> </a:t>
            </a:r>
            <a:r>
              <a:rPr lang="zh-CN" altLang="en-US" sz="2400" b="1">
                <a:solidFill>
                  <a:srgbClr val="FFFF00"/>
                </a:solidFill>
                <a:sym typeface="+mn-ea"/>
              </a:rPr>
              <a:t>周明月</a:t>
            </a:r>
            <a:r>
              <a:rPr lang="en-US" altLang="zh-CN" sz="2400" b="1">
                <a:solidFill>
                  <a:srgbClr val="FFFF00"/>
                </a:solidFill>
                <a:sym typeface="+mn-ea"/>
              </a:rPr>
              <a:t> </a:t>
            </a:r>
            <a:endParaRPr lang="en-US" altLang="zh-CN" sz="2400" b="1">
              <a:solidFill>
                <a:schemeClr val="bg1"/>
              </a:solidFill>
              <a:highlight>
                <a:srgbClr val="FFFF00"/>
              </a:highlight>
            </a:endParaRPr>
          </a:p>
          <a:p>
            <a:r>
              <a:rPr lang="zh-CN" altLang="en-US" sz="2400" b="1">
                <a:solidFill>
                  <a:schemeClr val="bg1"/>
                </a:solidFill>
              </a:rPr>
              <a:t>王宇</a:t>
            </a:r>
            <a:r>
              <a:rPr lang="en-US" altLang="zh-CN" sz="2400" b="1">
                <a:solidFill>
                  <a:schemeClr val="bg1"/>
                </a:solidFill>
              </a:rPr>
              <a:t> </a:t>
            </a:r>
            <a:r>
              <a:rPr lang="zh-CN" altLang="en-US" sz="2400" b="1">
                <a:solidFill>
                  <a:schemeClr val="bg1"/>
                </a:solidFill>
              </a:rPr>
              <a:t>罗国浩</a:t>
            </a:r>
            <a:r>
              <a:rPr lang="en-US" altLang="zh-CN" sz="2400" b="1">
                <a:solidFill>
                  <a:schemeClr val="bg1"/>
                </a:solidFill>
              </a:rPr>
              <a:t> </a:t>
            </a:r>
            <a:r>
              <a:rPr lang="en-US" altLang="zh-CN" sz="2400" b="1">
                <a:solidFill>
                  <a:schemeClr val="bg1"/>
                </a:solidFill>
                <a:sym typeface="+mn-ea"/>
              </a:rPr>
              <a:t> </a:t>
            </a:r>
            <a:r>
              <a:rPr lang="zh-CN" altLang="en-US" sz="2400" b="1">
                <a:solidFill>
                  <a:schemeClr val="bg1"/>
                </a:solidFill>
                <a:sym typeface="+mn-ea"/>
              </a:rPr>
              <a:t>曹园彬</a:t>
            </a:r>
            <a:r>
              <a:rPr lang="en-US" altLang="zh-CN" sz="2400" b="1">
                <a:solidFill>
                  <a:schemeClr val="bg1"/>
                </a:solidFill>
                <a:sym typeface="+mn-ea"/>
              </a:rPr>
              <a:t> </a:t>
            </a:r>
            <a:r>
              <a:rPr lang="zh-CN" altLang="en-US" sz="2400" b="1">
                <a:solidFill>
                  <a:schemeClr val="bg1"/>
                </a:solidFill>
              </a:rPr>
              <a:t>黄文希</a:t>
            </a:r>
            <a:r>
              <a:rPr lang="en-US" altLang="zh-CN" sz="2400" b="1">
                <a:solidFill>
                  <a:schemeClr val="bg1"/>
                </a:solidFill>
              </a:rPr>
              <a:t> </a:t>
            </a:r>
            <a:endParaRPr lang="en-US" altLang="zh-CN" sz="2400" b="1">
              <a:solidFill>
                <a:schemeClr val="bg1"/>
              </a:solidFill>
            </a:endParaRPr>
          </a:p>
          <a:p>
            <a:r>
              <a:rPr lang="zh-CN" altLang="en-US" sz="2400" b="1">
                <a:solidFill>
                  <a:schemeClr val="bg1"/>
                </a:solidFill>
                <a:sym typeface="+mn-ea"/>
              </a:rPr>
              <a:t>吴士宏</a:t>
            </a:r>
            <a:r>
              <a:rPr lang="en-US" altLang="zh-CN" sz="2400" b="1">
                <a:solidFill>
                  <a:schemeClr val="bg1"/>
                </a:solidFill>
                <a:sym typeface="+mn-ea"/>
              </a:rPr>
              <a:t> </a:t>
            </a:r>
            <a:r>
              <a:rPr lang="zh-CN" altLang="en-US" sz="2400" b="1">
                <a:solidFill>
                  <a:schemeClr val="bg1"/>
                </a:solidFill>
              </a:rPr>
              <a:t>但其龙</a:t>
            </a:r>
            <a:r>
              <a:rPr lang="en-US" altLang="zh-CN" sz="2400" b="1">
                <a:solidFill>
                  <a:schemeClr val="bg1"/>
                </a:solidFill>
              </a:rPr>
              <a:t> </a:t>
            </a:r>
            <a:r>
              <a:rPr lang="zh-CN" altLang="en-US" sz="2400" b="1">
                <a:solidFill>
                  <a:schemeClr val="bg1"/>
                </a:solidFill>
              </a:rPr>
              <a:t>陈梁伟</a:t>
            </a:r>
            <a:r>
              <a:rPr lang="en-US" altLang="zh-CN" sz="2400" b="1">
                <a:solidFill>
                  <a:schemeClr val="bg1"/>
                </a:solidFill>
              </a:rPr>
              <a:t> </a:t>
            </a:r>
            <a:r>
              <a:rPr lang="zh-CN" altLang="en-US" sz="2400" b="1">
                <a:solidFill>
                  <a:schemeClr val="bg1"/>
                </a:solidFill>
                <a:sym typeface="+mn-ea"/>
              </a:rPr>
              <a:t>许悦</a:t>
            </a:r>
            <a:r>
              <a:rPr lang="en-US" altLang="zh-CN" sz="2400" b="1">
                <a:solidFill>
                  <a:schemeClr val="bg1"/>
                </a:solidFill>
                <a:sym typeface="+mn-ea"/>
              </a:rPr>
              <a:t>  </a:t>
            </a:r>
            <a:r>
              <a:rPr lang="zh-CN" altLang="en-US" sz="2400" b="1">
                <a:solidFill>
                  <a:schemeClr val="bg1"/>
                </a:solidFill>
              </a:rPr>
              <a:t>郭晓沣</a:t>
            </a:r>
            <a:endParaRPr lang="en-US" altLang="zh-CN" sz="2400" b="1">
              <a:solidFill>
                <a:schemeClr val="bg1"/>
              </a:solidFill>
            </a:endParaRPr>
          </a:p>
        </p:txBody>
      </p:sp>
      <p:pic>
        <p:nvPicPr>
          <p:cNvPr id="8" name="图片 7"/>
          <p:cNvPicPr>
            <a:picLocks noChangeAspect="1"/>
          </p:cNvPicPr>
          <p:nvPr/>
        </p:nvPicPr>
        <p:blipFill>
          <a:blip r:embed="rId1"/>
          <a:stretch>
            <a:fillRect/>
          </a:stretch>
        </p:blipFill>
        <p:spPr>
          <a:xfrm>
            <a:off x="1633855" y="4164965"/>
            <a:ext cx="2766060" cy="1996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42A38"/>
            </a:gs>
            <a:gs pos="97000">
              <a:srgbClr val="12171A"/>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4304665" y="3262630"/>
            <a:ext cx="3607435" cy="1992630"/>
          </a:xfrm>
          <a:prstGeom prst="rect">
            <a:avLst/>
          </a:prstGeom>
        </p:spPr>
      </p:pic>
      <p:pic>
        <p:nvPicPr>
          <p:cNvPr id="13" name="图片 12" descr="图片包含 鸟, 户外, 动物, 小&#10;&#10;已生成极高可信度的说明"/>
          <p:cNvPicPr>
            <a:picLocks noChangeAspect="1"/>
          </p:cNvPicPr>
          <p:nvPr>
            <p:custDataLst>
              <p:tags r:id="rId3"/>
            </p:custDataLst>
          </p:nvPr>
        </p:nvPicPr>
        <p:blipFill rotWithShape="1">
          <a:blip r:embed="rId4"/>
          <a:srcRect/>
          <a:stretch>
            <a:fillRect/>
          </a:stretch>
        </p:blipFill>
        <p:spPr>
          <a:xfrm>
            <a:off x="8096885" y="3249295"/>
            <a:ext cx="3607435" cy="1991995"/>
          </a:xfrm>
          <a:prstGeom prst="rect">
            <a:avLst/>
          </a:prstGeom>
          <a:effectLst>
            <a:outerShdw blurRad="381000" sx="102000" sy="102000" algn="ctr" rotWithShape="0">
              <a:prstClr val="black">
                <a:alpha val="40000"/>
              </a:prstClr>
            </a:outerShdw>
          </a:effectLst>
        </p:spPr>
      </p:pic>
      <p:sp>
        <p:nvSpPr>
          <p:cNvPr id="14" name="文本框 13"/>
          <p:cNvSpPr txBox="1"/>
          <p:nvPr/>
        </p:nvSpPr>
        <p:spPr>
          <a:xfrm>
            <a:off x="1995805" y="1054100"/>
            <a:ext cx="8465820" cy="583565"/>
          </a:xfrm>
          <a:prstGeom prst="rect">
            <a:avLst/>
          </a:prstGeom>
          <a:noFill/>
        </p:spPr>
        <p:txBody>
          <a:bodyPr wrap="square" rtlCol="0">
            <a:spAutoFit/>
          </a:bodyPr>
          <a:lstStyle/>
          <a:p>
            <a:pPr algn="ctr" fontAlgn="base"/>
            <a:r>
              <a:rPr lang="zh-CN" altLang="en-US" sz="3200" spc="600" dirty="0">
                <a:solidFill>
                  <a:schemeClr val="bg1"/>
                </a:solidFill>
                <a:latin typeface="微软雅黑" panose="020B0503020204020204" charset="-122"/>
                <a:ea typeface="微软雅黑" panose="020B0503020204020204" charset="-122"/>
              </a:rPr>
              <a:t>线上线下相结合，飞速，无需排队等候</a:t>
            </a:r>
            <a:endParaRPr lang="zh-CN" altLang="en-US" sz="3200" spc="600" dirty="0">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1182733" y="5672159"/>
            <a:ext cx="2014513" cy="521970"/>
          </a:xfrm>
          <a:prstGeom prst="rect">
            <a:avLst/>
          </a:prstGeom>
          <a:noFill/>
        </p:spPr>
        <p:txBody>
          <a:bodyPr wrap="square" rtlCol="0">
            <a:spAutoFit/>
          </a:bodyPr>
          <a:lstStyle/>
          <a:p>
            <a:pPr algn="ctr" fontAlgn="base"/>
            <a:r>
              <a:rPr lang="zh-CN" altLang="en-US" sz="2800" spc="600" dirty="0">
                <a:solidFill>
                  <a:schemeClr val="bg1"/>
                </a:solidFill>
                <a:latin typeface="Ebrima" panose="02000000000000000000" pitchFamily="2" charset="0"/>
                <a:ea typeface="微软雅黑 Light" panose="020B0502040204020203" pitchFamily="34" charset="-122"/>
                <a:cs typeface="Ebrima" panose="02000000000000000000" pitchFamily="2" charset="0"/>
              </a:rPr>
              <a:t>线下商店</a:t>
            </a:r>
            <a:endParaRPr lang="zh-CN" altLang="en-US" sz="2800" spc="60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sp>
        <p:nvSpPr>
          <p:cNvPr id="16" name="文本框 15"/>
          <p:cNvSpPr txBox="1"/>
          <p:nvPr/>
        </p:nvSpPr>
        <p:spPr>
          <a:xfrm>
            <a:off x="5088743" y="5672159"/>
            <a:ext cx="2014513" cy="521970"/>
          </a:xfrm>
          <a:prstGeom prst="rect">
            <a:avLst/>
          </a:prstGeom>
          <a:noFill/>
        </p:spPr>
        <p:txBody>
          <a:bodyPr wrap="square" rtlCol="0">
            <a:spAutoFit/>
          </a:bodyPr>
          <a:lstStyle/>
          <a:p>
            <a:pPr algn="ctr" fontAlgn="base"/>
            <a:r>
              <a:rPr lang="zh-CN" altLang="en-US" sz="2800" spc="600" dirty="0">
                <a:solidFill>
                  <a:schemeClr val="bg1"/>
                </a:solidFill>
                <a:latin typeface="Ebrima" panose="02000000000000000000" pitchFamily="2" charset="0"/>
                <a:ea typeface="微软雅黑 Light" panose="020B0502040204020203" pitchFamily="34" charset="-122"/>
                <a:cs typeface="Ebrima" panose="02000000000000000000" pitchFamily="2" charset="0"/>
              </a:rPr>
              <a:t>线上程序</a:t>
            </a:r>
            <a:endParaRPr lang="zh-CN" altLang="en-US" sz="2800" spc="60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sp>
        <p:nvSpPr>
          <p:cNvPr id="17" name="文本框 16"/>
          <p:cNvSpPr txBox="1"/>
          <p:nvPr/>
        </p:nvSpPr>
        <p:spPr>
          <a:xfrm>
            <a:off x="8994628" y="5672159"/>
            <a:ext cx="2014513" cy="521970"/>
          </a:xfrm>
          <a:prstGeom prst="rect">
            <a:avLst/>
          </a:prstGeom>
          <a:noFill/>
        </p:spPr>
        <p:txBody>
          <a:bodyPr wrap="square" rtlCol="0">
            <a:spAutoFit/>
          </a:bodyPr>
          <a:lstStyle/>
          <a:p>
            <a:pPr algn="ctr" fontAlgn="base"/>
            <a:r>
              <a:rPr lang="zh-CN" altLang="en-US" sz="2800" spc="600" dirty="0">
                <a:solidFill>
                  <a:schemeClr val="bg1"/>
                </a:solidFill>
                <a:latin typeface="Ebrima" panose="02000000000000000000" pitchFamily="2" charset="0"/>
                <a:ea typeface="微软雅黑 Light" panose="020B0502040204020203" pitchFamily="34" charset="-122"/>
                <a:cs typeface="Ebrima" panose="02000000000000000000" pitchFamily="2" charset="0"/>
              </a:rPr>
              <a:t>迅速下单</a:t>
            </a:r>
            <a:endParaRPr lang="zh-CN" altLang="en-US" sz="2800" spc="60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sp>
        <p:nvSpPr>
          <p:cNvPr id="9" name="文本框 8"/>
          <p:cNvSpPr txBox="1"/>
          <p:nvPr/>
        </p:nvSpPr>
        <p:spPr>
          <a:xfrm>
            <a:off x="874714" y="1736725"/>
            <a:ext cx="10442574" cy="370840"/>
          </a:xfrm>
          <a:prstGeom prst="rect">
            <a:avLst/>
          </a:prstGeom>
          <a:noFill/>
        </p:spPr>
        <p:txBody>
          <a:bodyPr wrap="square" rtlCol="0">
            <a:spAutoFit/>
          </a:bodyPr>
          <a:lstStyle/>
          <a:p>
            <a:pPr algn="ctr" fontAlgn="base">
              <a:lnSpc>
                <a:spcPct val="130000"/>
              </a:lnSpc>
            </a:pPr>
            <a:r>
              <a:rPr lang="zh-CN" altLang="en-US"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采用线上小程序与线下店铺结合，可实现多人同时下单，无需线下排队。再远的东西区距离，也能小程序一键下单。</a:t>
            </a:r>
            <a:endParaRPr lang="zh-CN" altLang="en-US"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pic>
        <p:nvPicPr>
          <p:cNvPr id="5" name="图片 4"/>
          <p:cNvPicPr>
            <a:picLocks noChangeAspect="1"/>
          </p:cNvPicPr>
          <p:nvPr/>
        </p:nvPicPr>
        <p:blipFill>
          <a:blip r:embed="rId5"/>
          <a:stretch>
            <a:fillRect/>
          </a:stretch>
        </p:blipFill>
        <p:spPr>
          <a:xfrm>
            <a:off x="408305" y="3269615"/>
            <a:ext cx="3816350" cy="19786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6" name="椭圆 5"/>
          <p:cNvSpPr/>
          <p:nvPr/>
        </p:nvSpPr>
        <p:spPr>
          <a:xfrm rot="16200000">
            <a:off x="4836430" y="2847377"/>
            <a:ext cx="3272250" cy="3272250"/>
          </a:xfrm>
          <a:prstGeom prst="ellipse">
            <a:avLst/>
          </a:prstGeom>
          <a:noFill/>
          <a:ln w="3175">
            <a:gradFill>
              <a:gsLst>
                <a:gs pos="0">
                  <a:schemeClr val="bg1"/>
                </a:gs>
                <a:gs pos="100000">
                  <a:srgbClr val="1772D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椭圆 6"/>
          <p:cNvSpPr/>
          <p:nvPr/>
        </p:nvSpPr>
        <p:spPr>
          <a:xfrm rot="16200000">
            <a:off x="4837700" y="2847377"/>
            <a:ext cx="3272250" cy="3272250"/>
          </a:xfrm>
          <a:prstGeom prst="ellipse">
            <a:avLst/>
          </a:prstGeom>
          <a:noFill/>
          <a:ln w="3175">
            <a:gradFill>
              <a:gsLst>
                <a:gs pos="0">
                  <a:schemeClr val="bg1"/>
                </a:gs>
                <a:gs pos="100000">
                  <a:srgbClr val="1772D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椭圆 8"/>
          <p:cNvSpPr/>
          <p:nvPr/>
        </p:nvSpPr>
        <p:spPr>
          <a:xfrm rot="16200000">
            <a:off x="4837065" y="2847377"/>
            <a:ext cx="3272250" cy="3272250"/>
          </a:xfrm>
          <a:prstGeom prst="ellipse">
            <a:avLst/>
          </a:prstGeom>
          <a:noFill/>
          <a:ln w="3175">
            <a:gradFill>
              <a:gsLst>
                <a:gs pos="0">
                  <a:schemeClr val="bg1"/>
                </a:gs>
                <a:gs pos="100000">
                  <a:srgbClr val="1772D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p:cNvSpPr txBox="1"/>
          <p:nvPr/>
        </p:nvSpPr>
        <p:spPr>
          <a:xfrm>
            <a:off x="3992880" y="1005091"/>
            <a:ext cx="4328160" cy="645160"/>
          </a:xfrm>
          <a:prstGeom prst="rect">
            <a:avLst/>
          </a:prstGeom>
          <a:noFill/>
        </p:spPr>
        <p:txBody>
          <a:bodyPr wrap="square" rtlCol="0">
            <a:spAutoFit/>
          </a:bodyPr>
          <a:lstStyle/>
          <a:p>
            <a:pPr algn="ctr"/>
            <a:r>
              <a:rPr lang="en-US" altLang="zh-CN" sz="3600" dirty="0">
                <a:solidFill>
                  <a:srgbClr val="0F9892"/>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GPS</a:t>
            </a:r>
            <a:r>
              <a:rPr lang="zh-CN" altLang="en-US" sz="3600" dirty="0">
                <a:solidFill>
                  <a:srgbClr val="0F9892"/>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定位系统</a:t>
            </a:r>
            <a:endParaRPr lang="zh-CN" altLang="en-US" sz="3600" dirty="0">
              <a:solidFill>
                <a:srgbClr val="0F9892"/>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1" name="文本框 10"/>
          <p:cNvSpPr txBox="1"/>
          <p:nvPr/>
        </p:nvSpPr>
        <p:spPr>
          <a:xfrm>
            <a:off x="1289685" y="1792605"/>
            <a:ext cx="10191115" cy="398780"/>
          </a:xfrm>
          <a:prstGeom prst="rect">
            <a:avLst/>
          </a:prstGeom>
          <a:noFill/>
        </p:spPr>
        <p:txBody>
          <a:bodyPr wrap="square" rtlCol="0">
            <a:spAutoFit/>
          </a:bodyPr>
          <a:lstStyle/>
          <a:p>
            <a:pPr algn="ctr"/>
            <a:r>
              <a:rPr lang="zh-CN" altLang="en-US" sz="20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特有的</a:t>
            </a:r>
            <a:r>
              <a:rPr lang="en-US" altLang="zh-CN" sz="20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GPS</a:t>
            </a:r>
            <a:r>
              <a:rPr lang="zh-CN" altLang="en-US" sz="20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定位标签，避免产品调换，在保证顾客产品安全的同时，还能查询所在位置</a:t>
            </a:r>
            <a:endParaRPr lang="zh-CN" altLang="en-US" sz="20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13" name="椭圆 12"/>
          <p:cNvSpPr/>
          <p:nvPr/>
        </p:nvSpPr>
        <p:spPr>
          <a:xfrm rot="16200000">
            <a:off x="4836430" y="2847377"/>
            <a:ext cx="3272250" cy="3272250"/>
          </a:xfrm>
          <a:prstGeom prst="ellipse">
            <a:avLst/>
          </a:prstGeom>
          <a:noFill/>
          <a:ln w="3175">
            <a:gradFill>
              <a:gsLst>
                <a:gs pos="0">
                  <a:schemeClr val="bg1"/>
                </a:gs>
                <a:gs pos="100000">
                  <a:srgbClr val="1772D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椭圆 13"/>
          <p:cNvSpPr/>
          <p:nvPr/>
        </p:nvSpPr>
        <p:spPr>
          <a:xfrm rot="16200000">
            <a:off x="4835795" y="2847377"/>
            <a:ext cx="3272250" cy="3272250"/>
          </a:xfrm>
          <a:prstGeom prst="ellipse">
            <a:avLst/>
          </a:prstGeom>
          <a:noFill/>
          <a:ln w="3175">
            <a:gradFill>
              <a:gsLst>
                <a:gs pos="0">
                  <a:schemeClr val="bg1"/>
                </a:gs>
                <a:gs pos="100000">
                  <a:srgbClr val="1772D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450850" y="3925570"/>
            <a:ext cx="5955665" cy="3272155"/>
          </a:xfrm>
          <a:prstGeom prst="rect">
            <a:avLst/>
          </a:prstGeom>
        </p:spPr>
      </p:pic>
      <p:pic>
        <p:nvPicPr>
          <p:cNvPr id="15" name="图片 14"/>
          <p:cNvPicPr>
            <a:picLocks noChangeAspect="1"/>
          </p:cNvPicPr>
          <p:nvPr/>
        </p:nvPicPr>
        <p:blipFill>
          <a:blip r:embed="rId2"/>
          <a:stretch>
            <a:fillRect/>
          </a:stretch>
        </p:blipFill>
        <p:spPr>
          <a:xfrm>
            <a:off x="8520430" y="2847340"/>
            <a:ext cx="3211195" cy="6110605"/>
          </a:xfrm>
          <a:prstGeom prst="rect">
            <a:avLst/>
          </a:prstGeom>
        </p:spPr>
      </p:pic>
      <p:pic>
        <p:nvPicPr>
          <p:cNvPr id="12" name="图片 11" descr="图片包含 监视器, 就坐, 室内&#10;&#10;已生成极高可信度的说明"/>
          <p:cNvPicPr>
            <a:picLocks noChangeAspect="1"/>
          </p:cNvPicPr>
          <p:nvPr/>
        </p:nvPicPr>
        <p:blipFill>
          <a:blip r:embed="rId3"/>
          <a:stretch>
            <a:fillRect/>
          </a:stretch>
        </p:blipFill>
        <p:spPr>
          <a:xfrm rot="5400000">
            <a:off x="6663055" y="3947795"/>
            <a:ext cx="6925310" cy="3908425"/>
          </a:xfrm>
          <a:prstGeom prst="rect">
            <a:avLst/>
          </a:prstGeom>
          <a:effectLst>
            <a:outerShdw blurRad="317500" sx="102000" sy="102000" algn="ctr" rotWithShape="0">
              <a:prstClr val="black">
                <a:alpha val="40000"/>
              </a:prstClr>
            </a:outerShdw>
          </a:effectLst>
        </p:spPr>
      </p:pic>
      <p:sp>
        <p:nvSpPr>
          <p:cNvPr id="2" name="文本框 1"/>
          <p:cNvSpPr txBox="1"/>
          <p:nvPr/>
        </p:nvSpPr>
        <p:spPr>
          <a:xfrm>
            <a:off x="5563870" y="4222115"/>
            <a:ext cx="1820545" cy="521970"/>
          </a:xfrm>
          <a:prstGeom prst="rect">
            <a:avLst/>
          </a:prstGeom>
          <a:noFill/>
        </p:spPr>
        <p:txBody>
          <a:bodyPr wrap="none" rtlCol="0">
            <a:spAutoFit/>
          </a:bodyPr>
          <a:p>
            <a:r>
              <a:rPr lang="en-US" altLang="zh-CN" sz="2800">
                <a:solidFill>
                  <a:schemeClr val="bg1"/>
                </a:solidFill>
              </a:rPr>
              <a:t>GPS</a:t>
            </a:r>
            <a:r>
              <a:rPr lang="zh-CN" altLang="en-US" sz="2800">
                <a:solidFill>
                  <a:schemeClr val="bg1"/>
                </a:solidFill>
              </a:rPr>
              <a:t>防盗扣</a:t>
            </a:r>
            <a:endParaRPr lang="zh-CN" altLang="en-US" sz="28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withEffect">
                                  <p:stCondLst>
                                    <p:cond delay="0"/>
                                  </p:stCondLst>
                                  <p:childTnLst>
                                    <p:animScale>
                                      <p:cBhvr>
                                        <p:cTn id="6" dur="750" fill="hold"/>
                                        <p:tgtEl>
                                          <p:spTgt spid="6"/>
                                        </p:tgtEl>
                                      </p:cBhvr>
                                      <p:by x="150000" y="150000"/>
                                    </p:animScale>
                                  </p:childTnLst>
                                </p:cTn>
                              </p:par>
                              <p:par>
                                <p:cTn id="7" presetID="10" presetClass="exit" presetSubtype="0" repeatCount="indefinite" fill="hold" grpId="1" nodeType="withEffect">
                                  <p:stCondLst>
                                    <p:cond delay="0"/>
                                  </p:stCondLst>
                                  <p:childTnLst>
                                    <p:animEffect transition="out" filter="fade">
                                      <p:cBhvr>
                                        <p:cTn id="8" dur="750"/>
                                        <p:tgtEl>
                                          <p:spTgt spid="6"/>
                                        </p:tgtEl>
                                      </p:cBhvr>
                                    </p:animEffect>
                                    <p:set>
                                      <p:cBhvr>
                                        <p:cTn id="9" dur="1" fill="hold">
                                          <p:stCondLst>
                                            <p:cond delay="749"/>
                                          </p:stCondLst>
                                        </p:cTn>
                                        <p:tgtEl>
                                          <p:spTgt spid="6"/>
                                        </p:tgtEl>
                                        <p:attrNameLst>
                                          <p:attrName>style.visibility</p:attrName>
                                        </p:attrNameLst>
                                      </p:cBhvr>
                                      <p:to>
                                        <p:strVal val="hidden"/>
                                      </p:to>
                                    </p:set>
                                  </p:childTnLst>
                                </p:cTn>
                              </p:par>
                              <p:par>
                                <p:cTn id="10" presetID="6" presetClass="emph" presetSubtype="0" repeatCount="indefinite" fill="hold" grpId="0" nodeType="withEffect">
                                  <p:stCondLst>
                                    <p:cond delay="250"/>
                                  </p:stCondLst>
                                  <p:childTnLst>
                                    <p:animScale>
                                      <p:cBhvr>
                                        <p:cTn id="11" dur="750" fill="hold"/>
                                        <p:tgtEl>
                                          <p:spTgt spid="7"/>
                                        </p:tgtEl>
                                      </p:cBhvr>
                                      <p:by x="150000" y="150000"/>
                                    </p:animScale>
                                  </p:childTnLst>
                                </p:cTn>
                              </p:par>
                              <p:par>
                                <p:cTn id="12" presetID="10" presetClass="exit" presetSubtype="0" repeatCount="indefinite" fill="hold" grpId="1" nodeType="withEffect">
                                  <p:stCondLst>
                                    <p:cond delay="250"/>
                                  </p:stCondLst>
                                  <p:childTnLst>
                                    <p:animEffect transition="out" filter="fade">
                                      <p:cBhvr>
                                        <p:cTn id="13" dur="750"/>
                                        <p:tgtEl>
                                          <p:spTgt spid="7"/>
                                        </p:tgtEl>
                                      </p:cBhvr>
                                    </p:animEffect>
                                    <p:set>
                                      <p:cBhvr>
                                        <p:cTn id="14" dur="1" fill="hold">
                                          <p:stCondLst>
                                            <p:cond delay="749"/>
                                          </p:stCondLst>
                                        </p:cTn>
                                        <p:tgtEl>
                                          <p:spTgt spid="7"/>
                                        </p:tgtEl>
                                        <p:attrNameLst>
                                          <p:attrName>style.visibility</p:attrName>
                                        </p:attrNameLst>
                                      </p:cBhvr>
                                      <p:to>
                                        <p:strVal val="hidden"/>
                                      </p:to>
                                    </p:set>
                                  </p:childTnLst>
                                </p:cTn>
                              </p:par>
                              <p:par>
                                <p:cTn id="15" presetID="6" presetClass="emph" presetSubtype="0" repeatCount="indefinite" fill="hold" grpId="0" nodeType="withEffect">
                                  <p:stCondLst>
                                    <p:cond delay="500"/>
                                  </p:stCondLst>
                                  <p:childTnLst>
                                    <p:animScale>
                                      <p:cBhvr>
                                        <p:cTn id="16" dur="750" fill="hold"/>
                                        <p:tgtEl>
                                          <p:spTgt spid="9"/>
                                        </p:tgtEl>
                                      </p:cBhvr>
                                      <p:by x="150000" y="150000"/>
                                    </p:animScale>
                                  </p:childTnLst>
                                </p:cTn>
                              </p:par>
                              <p:par>
                                <p:cTn id="17" presetID="10" presetClass="exit" presetSubtype="0" repeatCount="indefinite" fill="hold" grpId="1" nodeType="withEffect">
                                  <p:stCondLst>
                                    <p:cond delay="500"/>
                                  </p:stCondLst>
                                  <p:childTnLst>
                                    <p:animEffect transition="out" filter="fade">
                                      <p:cBhvr>
                                        <p:cTn id="18" dur="750"/>
                                        <p:tgtEl>
                                          <p:spTgt spid="9"/>
                                        </p:tgtEl>
                                      </p:cBhvr>
                                    </p:animEffect>
                                    <p:set>
                                      <p:cBhvr>
                                        <p:cTn id="19" dur="1" fill="hold">
                                          <p:stCondLst>
                                            <p:cond delay="749"/>
                                          </p:stCondLst>
                                        </p:cTn>
                                        <p:tgtEl>
                                          <p:spTgt spid="9"/>
                                        </p:tgtEl>
                                        <p:attrNameLst>
                                          <p:attrName>style.visibility</p:attrName>
                                        </p:attrNameLst>
                                      </p:cBhvr>
                                      <p:to>
                                        <p:strVal val="hidden"/>
                                      </p:to>
                                    </p:set>
                                  </p:childTnLst>
                                </p:cTn>
                              </p:par>
                              <p:par>
                                <p:cTn id="20" presetID="6" presetClass="emph" presetSubtype="0" repeatCount="indefinite" fill="hold" grpId="0" nodeType="withEffect">
                                  <p:stCondLst>
                                    <p:cond delay="750"/>
                                  </p:stCondLst>
                                  <p:childTnLst>
                                    <p:animScale>
                                      <p:cBhvr>
                                        <p:cTn id="21" dur="750" fill="hold"/>
                                        <p:tgtEl>
                                          <p:spTgt spid="13"/>
                                        </p:tgtEl>
                                      </p:cBhvr>
                                      <p:by x="150000" y="150000"/>
                                    </p:animScale>
                                  </p:childTnLst>
                                </p:cTn>
                              </p:par>
                              <p:par>
                                <p:cTn id="22" presetID="10" presetClass="exit" presetSubtype="0" repeatCount="indefinite" fill="hold" grpId="1" nodeType="withEffect">
                                  <p:stCondLst>
                                    <p:cond delay="750"/>
                                  </p:stCondLst>
                                  <p:childTnLst>
                                    <p:animEffect transition="out" filter="fade">
                                      <p:cBhvr>
                                        <p:cTn id="23" dur="750"/>
                                        <p:tgtEl>
                                          <p:spTgt spid="13"/>
                                        </p:tgtEl>
                                      </p:cBhvr>
                                    </p:animEffect>
                                    <p:set>
                                      <p:cBhvr>
                                        <p:cTn id="24" dur="1" fill="hold">
                                          <p:stCondLst>
                                            <p:cond delay="749"/>
                                          </p:stCondLst>
                                        </p:cTn>
                                        <p:tgtEl>
                                          <p:spTgt spid="13"/>
                                        </p:tgtEl>
                                        <p:attrNameLst>
                                          <p:attrName>style.visibility</p:attrName>
                                        </p:attrNameLst>
                                      </p:cBhvr>
                                      <p:to>
                                        <p:strVal val="hidden"/>
                                      </p:to>
                                    </p:set>
                                  </p:childTnLst>
                                </p:cTn>
                              </p:par>
                              <p:par>
                                <p:cTn id="25" presetID="6" presetClass="emph" presetSubtype="0" repeatCount="indefinite" fill="hold" grpId="0" nodeType="withEffect">
                                  <p:stCondLst>
                                    <p:cond delay="1000"/>
                                  </p:stCondLst>
                                  <p:childTnLst>
                                    <p:animScale>
                                      <p:cBhvr>
                                        <p:cTn id="26" dur="750" fill="hold"/>
                                        <p:tgtEl>
                                          <p:spTgt spid="14"/>
                                        </p:tgtEl>
                                      </p:cBhvr>
                                      <p:by x="150000" y="150000"/>
                                    </p:animScale>
                                  </p:childTnLst>
                                </p:cTn>
                              </p:par>
                              <p:par>
                                <p:cTn id="27" presetID="10" presetClass="exit" presetSubtype="0" repeatCount="indefinite" fill="hold" grpId="1" nodeType="withEffect">
                                  <p:stCondLst>
                                    <p:cond delay="1000"/>
                                  </p:stCondLst>
                                  <p:childTnLst>
                                    <p:animEffect transition="out" filter="fade">
                                      <p:cBhvr>
                                        <p:cTn id="28" dur="750"/>
                                        <p:tgtEl>
                                          <p:spTgt spid="14"/>
                                        </p:tgtEl>
                                      </p:cBhvr>
                                    </p:animEffect>
                                    <p:set>
                                      <p:cBhvr>
                                        <p:cTn id="29"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bldLvl="0" animBg="1"/>
      <p:bldP spid="7" grpId="1" bldLvl="0" animBg="1"/>
      <p:bldP spid="9" grpId="0" bldLvl="0" animBg="1"/>
      <p:bldP spid="9" grpId="1" bldLvl="0" animBg="1"/>
      <p:bldP spid="13" grpId="0" bldLvl="0" animBg="1"/>
      <p:bldP spid="13" grpId="1" bldLvl="0" animBg="1"/>
      <p:bldP spid="14" grpId="0" bldLvl="0" animBg="1"/>
      <p:bldP spid="14"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AutoShape 7"/>
          <p:cNvSpPr>
            <a:spLocks noChangeAspect="1" noChangeArrowheads="1" noTextEdit="1"/>
          </p:cNvSpPr>
          <p:nvPr/>
        </p:nvSpPr>
        <p:spPr bwMode="auto">
          <a:xfrm>
            <a:off x="-8964613" y="1588"/>
            <a:ext cx="6443663"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 name="文本框 5"/>
          <p:cNvSpPr txBox="1"/>
          <p:nvPr/>
        </p:nvSpPr>
        <p:spPr>
          <a:xfrm>
            <a:off x="4267200" y="1257300"/>
            <a:ext cx="7549515" cy="583565"/>
          </a:xfrm>
          <a:prstGeom prst="rect">
            <a:avLst/>
          </a:prstGeom>
          <a:noFill/>
          <a:effectLst>
            <a:reflection stA="60000" endPos="60000" dist="50800" dir="5400000" sy="-100000" algn="bl" rotWithShape="0"/>
          </a:effectLst>
        </p:spPr>
        <p:txBody>
          <a:bodyPr wrap="square" rtlCol="0">
            <a:spAutoFit/>
          </a:bodyPr>
          <a:lstStyle/>
          <a:p>
            <a:pPr algn="ctr" fontAlgn="base"/>
            <a:r>
              <a:rPr lang="zh-CN" altLang="en-US" sz="3200" spc="600" dirty="0">
                <a:solidFill>
                  <a:schemeClr val="bg1"/>
                </a:solidFill>
                <a:latin typeface="微软雅黑" panose="020B0503020204020204" charset="-122"/>
                <a:ea typeface="微软雅黑" panose="020B0503020204020204" charset="-122"/>
              </a:rPr>
              <a:t>特加商店板块，全校配送解决烦恼</a:t>
            </a:r>
            <a:endParaRPr lang="zh-CN" altLang="en-US" sz="3200" spc="600" dirty="0">
              <a:solidFill>
                <a:schemeClr val="bg1"/>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918210" y="434340"/>
            <a:ext cx="3076575" cy="5532755"/>
          </a:xfrm>
          <a:prstGeom prst="rect">
            <a:avLst/>
          </a:prstGeom>
        </p:spPr>
      </p:pic>
      <p:pic>
        <p:nvPicPr>
          <p:cNvPr id="10" name="图片 9" descr="图片包含 监视器, 就坐, 室内&#10;&#10;已生成极高可信度的说明"/>
          <p:cNvPicPr>
            <a:picLocks noChangeAspect="1"/>
          </p:cNvPicPr>
          <p:nvPr/>
        </p:nvPicPr>
        <p:blipFill>
          <a:blip r:embed="rId2"/>
          <a:stretch>
            <a:fillRect/>
          </a:stretch>
        </p:blipFill>
        <p:spPr>
          <a:xfrm rot="5400000">
            <a:off x="-958850" y="1516380"/>
            <a:ext cx="6829425" cy="3853180"/>
          </a:xfrm>
          <a:prstGeom prst="rect">
            <a:avLst/>
          </a:prstGeom>
          <a:effectLst>
            <a:outerShdw blurRad="317500" sx="102000" sy="102000" algn="ctr" rotWithShape="0">
              <a:prstClr val="black">
                <a:alpha val="40000"/>
              </a:prstClr>
            </a:outerShdw>
          </a:effectLst>
        </p:spPr>
      </p:pic>
      <p:pic>
        <p:nvPicPr>
          <p:cNvPr id="102" name="图片 101"/>
          <p:cNvPicPr/>
          <p:nvPr>
            <p:custDataLst>
              <p:tags r:id="rId3"/>
            </p:custDataLst>
          </p:nvPr>
        </p:nvPicPr>
        <p:blipFill>
          <a:blip r:embed="rId4"/>
          <a:stretch>
            <a:fillRect/>
          </a:stretch>
        </p:blipFill>
        <p:spPr>
          <a:xfrm>
            <a:off x="4622165" y="2527935"/>
            <a:ext cx="6572885" cy="35204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天空, 山, 草, 户外&#10;&#10;已生成极高可信度的说明"/>
          <p:cNvPicPr>
            <a:picLocks noChangeAspect="1"/>
          </p:cNvPicPr>
          <p:nvPr/>
        </p:nvPicPr>
        <p:blipFill rotWithShape="1">
          <a:blip r:embed="rId1"/>
          <a:srcRect/>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6" name="文本框 35"/>
          <p:cNvSpPr txBox="1"/>
          <p:nvPr/>
        </p:nvSpPr>
        <p:spPr>
          <a:xfrm>
            <a:off x="873739" y="2743972"/>
            <a:ext cx="5110371" cy="645160"/>
          </a:xfrm>
          <a:prstGeom prst="rect">
            <a:avLst/>
          </a:prstGeom>
          <a:noFill/>
        </p:spPr>
        <p:txBody>
          <a:bodyPr wrap="square" rtlCol="0">
            <a:spAutoFit/>
          </a:bodyPr>
          <a:lstStyle/>
          <a:p>
            <a:pPr fontAlgn="ctr"/>
            <a:r>
              <a:rPr lang="zh-CN" sz="3600" spc="600" dirty="0">
                <a:solidFill>
                  <a:schemeClr val="bg1"/>
                </a:solidFill>
                <a:latin typeface="Ebrima" panose="02000000000000000000" pitchFamily="2" charset="0"/>
                <a:ea typeface="Ebrima" panose="02000000000000000000" pitchFamily="2" charset="0"/>
                <a:cs typeface="Ebrima" panose="02000000000000000000" pitchFamily="2" charset="0"/>
              </a:rPr>
              <a:t>个性化宿舍定制</a:t>
            </a:r>
            <a:endParaRPr lang="zh-CN" sz="4000" spc="600" dirty="0">
              <a:solidFill>
                <a:schemeClr val="bg1"/>
              </a:solidFill>
              <a:latin typeface="Ebrima" panose="02000000000000000000" pitchFamily="2" charset="0"/>
              <a:cs typeface="Ebrima" panose="02000000000000000000" pitchFamily="2" charset="0"/>
            </a:endParaRPr>
          </a:p>
        </p:txBody>
      </p:sp>
      <p:sp>
        <p:nvSpPr>
          <p:cNvPr id="37" name="文本框 36"/>
          <p:cNvSpPr txBox="1"/>
          <p:nvPr/>
        </p:nvSpPr>
        <p:spPr>
          <a:xfrm>
            <a:off x="874713" y="3906118"/>
            <a:ext cx="4926210" cy="368300"/>
          </a:xfrm>
          <a:prstGeom prst="rect">
            <a:avLst/>
          </a:prstGeom>
          <a:noFill/>
        </p:spPr>
        <p:txBody>
          <a:bodyPr wrap="square" rtlCol="0">
            <a:spAutoFit/>
          </a:bodyPr>
          <a:lstStyle/>
          <a:p>
            <a:r>
              <a:rPr lang="en-US" altLang="zh-CN" spc="120" dirty="0">
                <a:solidFill>
                  <a:schemeClr val="bg1"/>
                </a:solidFill>
                <a:latin typeface="Ebrima" panose="02000000000000000000" pitchFamily="2" charset="0"/>
                <a:ea typeface="Ebrima" panose="02000000000000000000" pitchFamily="2" charset="0"/>
                <a:cs typeface="Ebrima" panose="02000000000000000000" pitchFamily="2" charset="0"/>
              </a:rPr>
              <a:t>80% </a:t>
            </a:r>
            <a:r>
              <a:rPr lang="zh-CN" altLang="en-US" spc="120" dirty="0">
                <a:solidFill>
                  <a:schemeClr val="bg1"/>
                </a:solidFill>
                <a:latin typeface="Ebrima" panose="02000000000000000000" pitchFamily="2" charset="0"/>
                <a:ea typeface="宋体" panose="02010600030101010101" pitchFamily="2" charset="-122"/>
                <a:cs typeface="Ebrima" panose="02000000000000000000" pitchFamily="2" charset="0"/>
              </a:rPr>
              <a:t>收纳整理</a:t>
            </a:r>
            <a:endParaRPr lang="zh-CN" altLang="en-US" spc="300" dirty="0">
              <a:solidFill>
                <a:schemeClr val="bg1"/>
              </a:solidFill>
              <a:latin typeface="微软雅黑 Light" panose="020B0502040204020203" pitchFamily="34" charset="-122"/>
              <a:ea typeface="微软雅黑 Light" panose="020B0502040204020203" pitchFamily="34" charset="-122"/>
            </a:endParaRPr>
          </a:p>
        </p:txBody>
      </p:sp>
      <p:sp>
        <p:nvSpPr>
          <p:cNvPr id="39" name="文本框 38"/>
          <p:cNvSpPr txBox="1"/>
          <p:nvPr/>
        </p:nvSpPr>
        <p:spPr>
          <a:xfrm>
            <a:off x="874713" y="3510023"/>
            <a:ext cx="4926210" cy="368300"/>
          </a:xfrm>
          <a:prstGeom prst="rect">
            <a:avLst/>
          </a:prstGeom>
          <a:noFill/>
        </p:spPr>
        <p:txBody>
          <a:bodyPr wrap="square" rtlCol="0">
            <a:spAutoFit/>
          </a:bodyPr>
          <a:lstStyle/>
          <a:p>
            <a:r>
              <a:rPr lang="en-US" altLang="zh-CN" spc="120" dirty="0">
                <a:solidFill>
                  <a:schemeClr val="bg1"/>
                </a:solidFill>
                <a:latin typeface="Ebrima" panose="02000000000000000000" pitchFamily="2" charset="0"/>
                <a:ea typeface="Ebrima" panose="02000000000000000000" pitchFamily="2" charset="0"/>
                <a:cs typeface="Ebrima" panose="02000000000000000000" pitchFamily="2" charset="0"/>
              </a:rPr>
              <a:t>1:5000 </a:t>
            </a:r>
            <a:r>
              <a:rPr lang="zh-CN" altLang="en-US" spc="120" dirty="0">
                <a:solidFill>
                  <a:schemeClr val="bg1"/>
                </a:solidFill>
                <a:latin typeface="Ebrima" panose="02000000000000000000" pitchFamily="2" charset="0"/>
                <a:ea typeface="宋体" panose="02010600030101010101" pitchFamily="2" charset="-122"/>
                <a:cs typeface="Ebrima" panose="02000000000000000000" pitchFamily="2" charset="0"/>
              </a:rPr>
              <a:t>独特</a:t>
            </a:r>
            <a:r>
              <a:rPr lang="zh-CN" altLang="en-US" spc="300" dirty="0">
                <a:solidFill>
                  <a:schemeClr val="bg1"/>
                </a:solidFill>
                <a:latin typeface="Atilla" panose="00000400000000000000" pitchFamily="2" charset="0"/>
                <a:ea typeface="微软雅黑 Light" panose="020B0502040204020203" pitchFamily="34" charset="-122"/>
              </a:rPr>
              <a:t>对比定制</a:t>
            </a:r>
            <a:endParaRPr lang="zh-CN" altLang="en-US" spc="300" dirty="0">
              <a:solidFill>
                <a:schemeClr val="bg1"/>
              </a:solidFill>
              <a:latin typeface="微软雅黑 Light" panose="020B0502040204020203" pitchFamily="34" charset="-122"/>
              <a:ea typeface="微软雅黑 Light" panose="020B0502040204020203" pitchFamily="34" charset="-122"/>
            </a:endParaRPr>
          </a:p>
        </p:txBody>
      </p:sp>
      <p:grpSp>
        <p:nvGrpSpPr>
          <p:cNvPr id="9" name="组合 8"/>
          <p:cNvGrpSpPr/>
          <p:nvPr/>
        </p:nvGrpSpPr>
        <p:grpSpPr>
          <a:xfrm>
            <a:off x="7370903" y="719486"/>
            <a:ext cx="4369113" cy="8744571"/>
            <a:chOff x="7370903" y="719486"/>
            <a:chExt cx="4369113" cy="8744571"/>
          </a:xfrm>
          <a:effectLst>
            <a:outerShdw blurRad="317500" sx="102000" sy="102000" algn="ctr" rotWithShape="0">
              <a:prstClr val="black">
                <a:alpha val="40000"/>
              </a:prstClr>
            </a:outerShdw>
          </a:effectLst>
        </p:grpSpPr>
        <p:pic>
          <p:nvPicPr>
            <p:cNvPr id="22" name="图片 21" descr="图片包含 天空, 山, 草, 户外&#10;&#10;已生成极高可信度的说明"/>
            <p:cNvPicPr>
              <a:picLocks noChangeAspect="1"/>
            </p:cNvPicPr>
            <p:nvPr/>
          </p:nvPicPr>
          <p:blipFill rotWithShape="1">
            <a:blip r:embed="rId2"/>
            <a:srcRect/>
            <a:stretch>
              <a:fillRect/>
            </a:stretch>
          </p:blipFill>
          <p:spPr>
            <a:xfrm>
              <a:off x="7814405" y="1253490"/>
              <a:ext cx="3427636" cy="5604510"/>
            </a:xfrm>
            <a:prstGeom prst="rect">
              <a:avLst/>
            </a:prstGeom>
          </p:spPr>
        </p:pic>
        <p:pic>
          <p:nvPicPr>
            <p:cNvPr id="21" name="图片 20" descr="图片包含 监视器, 屏幕, 电视, 电子产品&#10;&#10;已生成极高可信度的说明"/>
            <p:cNvPicPr>
              <a:picLocks noChangeAspect="1"/>
            </p:cNvPicPr>
            <p:nvPr/>
          </p:nvPicPr>
          <p:blipFill rotWithShape="1">
            <a:blip r:embed="rId3" cstate="hqprint"/>
            <a:srcRect l="20843" r="20843" b="8295"/>
            <a:stretch>
              <a:fillRect/>
            </a:stretch>
          </p:blipFill>
          <p:spPr>
            <a:xfrm rot="5400000">
              <a:off x="5183174" y="2907215"/>
              <a:ext cx="8744571" cy="4369113"/>
            </a:xfrm>
            <a:custGeom>
              <a:avLst/>
              <a:gdLst>
                <a:gd name="connsiteX0" fmla="*/ 545434 w 8744571"/>
                <a:gd name="connsiteY0" fmla="*/ 3636433 h 4369113"/>
                <a:gd name="connsiteX1" fmla="*/ 815978 w 8744571"/>
                <a:gd name="connsiteY1" fmla="*/ 3906656 h 4369113"/>
                <a:gd name="connsiteX2" fmla="*/ 5972348 w 8744571"/>
                <a:gd name="connsiteY2" fmla="*/ 3906656 h 4369113"/>
                <a:gd name="connsiteX3" fmla="*/ 6106180 w 8744571"/>
                <a:gd name="connsiteY3" fmla="*/ 3906656 h 4369113"/>
                <a:gd name="connsiteX4" fmla="*/ 7585152 w 8744571"/>
                <a:gd name="connsiteY4" fmla="*/ 3906656 h 4369113"/>
                <a:gd name="connsiteX5" fmla="*/ 7718393 w 8744571"/>
                <a:gd name="connsiteY5" fmla="*/ 3773573 h 4369113"/>
                <a:gd name="connsiteX6" fmla="*/ 7718393 w 8744571"/>
                <a:gd name="connsiteY6" fmla="*/ 616162 h 4369113"/>
                <a:gd name="connsiteX7" fmla="*/ 7585152 w 8744571"/>
                <a:gd name="connsiteY7" fmla="*/ 483079 h 4369113"/>
                <a:gd name="connsiteX8" fmla="*/ 6106180 w 8744571"/>
                <a:gd name="connsiteY8" fmla="*/ 483079 h 4369113"/>
                <a:gd name="connsiteX9" fmla="*/ 5972348 w 8744571"/>
                <a:gd name="connsiteY9" fmla="*/ 483079 h 4369113"/>
                <a:gd name="connsiteX10" fmla="*/ 815978 w 8744571"/>
                <a:gd name="connsiteY10" fmla="*/ 483079 h 4369113"/>
                <a:gd name="connsiteX11" fmla="*/ 545434 w 8744571"/>
                <a:gd name="connsiteY11" fmla="*/ 753302 h 4369113"/>
                <a:gd name="connsiteX12" fmla="*/ 545434 w 8744571"/>
                <a:gd name="connsiteY12" fmla="*/ 1454921 h 4369113"/>
                <a:gd name="connsiteX13" fmla="*/ 545434 w 8744571"/>
                <a:gd name="connsiteY13" fmla="*/ 1686783 h 4369113"/>
                <a:gd name="connsiteX14" fmla="*/ 605424 w 8744571"/>
                <a:gd name="connsiteY14" fmla="*/ 1777180 h 4369113"/>
                <a:gd name="connsiteX15" fmla="*/ 632287 w 8744571"/>
                <a:gd name="connsiteY15" fmla="*/ 1787230 h 4369113"/>
                <a:gd name="connsiteX16" fmla="*/ 682133 w 8744571"/>
                <a:gd name="connsiteY16" fmla="*/ 1797282 h 4369113"/>
                <a:gd name="connsiteX17" fmla="*/ 793378 w 8744571"/>
                <a:gd name="connsiteY17" fmla="*/ 1964913 h 4369113"/>
                <a:gd name="connsiteX18" fmla="*/ 793377 w 8744571"/>
                <a:gd name="connsiteY18" fmla="*/ 2420605 h 4369113"/>
                <a:gd name="connsiteX19" fmla="*/ 682132 w 8744571"/>
                <a:gd name="connsiteY19" fmla="*/ 2588236 h 4369113"/>
                <a:gd name="connsiteX20" fmla="*/ 632287 w 8744571"/>
                <a:gd name="connsiteY20" fmla="*/ 2598287 h 4369113"/>
                <a:gd name="connsiteX21" fmla="*/ 605424 w 8744571"/>
                <a:gd name="connsiteY21" fmla="*/ 2608338 h 4369113"/>
                <a:gd name="connsiteX22" fmla="*/ 545434 w 8744571"/>
                <a:gd name="connsiteY22" fmla="*/ 2698735 h 4369113"/>
                <a:gd name="connsiteX23" fmla="*/ 545434 w 8744571"/>
                <a:gd name="connsiteY23" fmla="*/ 2866526 h 4369113"/>
                <a:gd name="connsiteX24" fmla="*/ 0 w 8744571"/>
                <a:gd name="connsiteY24" fmla="*/ 4369113 h 4369113"/>
                <a:gd name="connsiteX25" fmla="*/ 0 w 8744571"/>
                <a:gd name="connsiteY25" fmla="*/ 0 h 4369113"/>
                <a:gd name="connsiteX26" fmla="*/ 8744571 w 8744571"/>
                <a:gd name="connsiteY26" fmla="*/ 0 h 4369113"/>
                <a:gd name="connsiteX27" fmla="*/ 8744571 w 8744571"/>
                <a:gd name="connsiteY27" fmla="*/ 4369113 h 436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4571" h="4369113">
                  <a:moveTo>
                    <a:pt x="545434" y="3636433"/>
                  </a:moveTo>
                  <a:cubicBezTo>
                    <a:pt x="545434" y="3785673"/>
                    <a:pt x="666561" y="3906656"/>
                    <a:pt x="815978" y="3906656"/>
                  </a:cubicBezTo>
                  <a:lnTo>
                    <a:pt x="5972348" y="3906656"/>
                  </a:lnTo>
                  <a:lnTo>
                    <a:pt x="6106180" y="3906656"/>
                  </a:lnTo>
                  <a:lnTo>
                    <a:pt x="7585152" y="3906656"/>
                  </a:lnTo>
                  <a:cubicBezTo>
                    <a:pt x="7658740" y="3906656"/>
                    <a:pt x="7718393" y="3847073"/>
                    <a:pt x="7718393" y="3773573"/>
                  </a:cubicBezTo>
                  <a:lnTo>
                    <a:pt x="7718393" y="616162"/>
                  </a:lnTo>
                  <a:cubicBezTo>
                    <a:pt x="7718393" y="542662"/>
                    <a:pt x="7658740" y="483079"/>
                    <a:pt x="7585152" y="483079"/>
                  </a:cubicBezTo>
                  <a:lnTo>
                    <a:pt x="6106180" y="483079"/>
                  </a:lnTo>
                  <a:lnTo>
                    <a:pt x="5972348" y="483079"/>
                  </a:lnTo>
                  <a:lnTo>
                    <a:pt x="815978" y="483079"/>
                  </a:lnTo>
                  <a:cubicBezTo>
                    <a:pt x="666561" y="483079"/>
                    <a:pt x="545434" y="604062"/>
                    <a:pt x="545434" y="753302"/>
                  </a:cubicBezTo>
                  <a:lnTo>
                    <a:pt x="545434" y="1454921"/>
                  </a:lnTo>
                  <a:lnTo>
                    <a:pt x="545434" y="1686783"/>
                  </a:lnTo>
                  <a:cubicBezTo>
                    <a:pt x="545434" y="1727420"/>
                    <a:pt x="570170" y="1762287"/>
                    <a:pt x="605424" y="1777180"/>
                  </a:cubicBezTo>
                  <a:lnTo>
                    <a:pt x="632287" y="1787230"/>
                  </a:lnTo>
                  <a:lnTo>
                    <a:pt x="682133" y="1797282"/>
                  </a:lnTo>
                  <a:cubicBezTo>
                    <a:pt x="747507" y="1824900"/>
                    <a:pt x="793378" y="1889556"/>
                    <a:pt x="793378" y="1964913"/>
                  </a:cubicBezTo>
                  <a:lnTo>
                    <a:pt x="793377" y="2420605"/>
                  </a:lnTo>
                  <a:cubicBezTo>
                    <a:pt x="793377" y="2495962"/>
                    <a:pt x="747506" y="2560618"/>
                    <a:pt x="682132" y="2588236"/>
                  </a:cubicBezTo>
                  <a:lnTo>
                    <a:pt x="632287" y="2598287"/>
                  </a:lnTo>
                  <a:lnTo>
                    <a:pt x="605424" y="2608338"/>
                  </a:lnTo>
                  <a:cubicBezTo>
                    <a:pt x="570170" y="2623231"/>
                    <a:pt x="545434" y="2658098"/>
                    <a:pt x="545434" y="2698735"/>
                  </a:cubicBezTo>
                  <a:lnTo>
                    <a:pt x="545434" y="2866526"/>
                  </a:lnTo>
                  <a:close/>
                  <a:moveTo>
                    <a:pt x="0" y="4369113"/>
                  </a:moveTo>
                  <a:lnTo>
                    <a:pt x="0" y="0"/>
                  </a:lnTo>
                  <a:lnTo>
                    <a:pt x="8744571" y="0"/>
                  </a:lnTo>
                  <a:lnTo>
                    <a:pt x="8744571" y="4369113"/>
                  </a:lnTo>
                  <a:close/>
                </a:path>
              </a:pathLst>
            </a:cu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無用PPT原创模板，未经授权禁止商用&#10;关注公众号【無用PPT】获取更多模板&#10;联系微信：wuyppt"/>
          <p:cNvPicPr>
            <a:picLocks noChangeAspect="1"/>
          </p:cNvPicPr>
          <p:nvPr/>
        </p:nvPicPr>
        <p:blipFill>
          <a:blip r:embed="rId1" cstate="print">
            <a:alphaModFix amt="5000"/>
            <a:extLst>
              <a:ext uri="{28A0092B-C50C-407E-A947-70E740481C1C}">
                <a14:useLocalDpi xmlns:a14="http://schemas.microsoft.com/office/drawing/2010/main" val="0"/>
              </a:ext>
            </a:extLst>
          </a:blip>
          <a:stretch>
            <a:fillRect/>
          </a:stretch>
        </p:blipFill>
        <p:spPr>
          <a:xfrm>
            <a:off x="5539306" y="4535715"/>
            <a:ext cx="1103389" cy="577965"/>
          </a:xfrm>
          <a:prstGeom prst="rect">
            <a:avLst/>
          </a:prstGeom>
        </p:spPr>
      </p:pic>
      <p:sp>
        <p:nvSpPr>
          <p:cNvPr id="13" name="矩形 12" descr="無用PPT原创模板，未经授权禁止商用&#10;关注公众号【無用PPT】获取更多模板&#10;联系微信：wuyppt"/>
          <p:cNvSpPr/>
          <p:nvPr/>
        </p:nvSpPr>
        <p:spPr>
          <a:xfrm>
            <a:off x="5266829" y="1978712"/>
            <a:ext cx="1258956" cy="2658719"/>
          </a:xfrm>
          <a:prstGeom prst="rect">
            <a:avLst/>
          </a:prstGeom>
          <a:solidFill>
            <a:srgbClr val="647CF3">
              <a:alpha val="60000"/>
            </a:srgbClr>
          </a:solidFill>
          <a:ln>
            <a:noFill/>
          </a:ln>
          <a:scene3d>
            <a:camera prst="perspectiveFront" fov="4200000">
              <a:rot lat="2099995" lon="8100002"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800" dirty="0">
                <a:solidFill>
                  <a:schemeClr val="bg1">
                    <a:lumMod val="95000"/>
                  </a:schemeClr>
                </a:solidFill>
                <a:latin typeface="思源黑体 CN Bold" panose="020B0800000000000000" pitchFamily="34" charset="-122"/>
                <a:ea typeface="思源黑体 CN Bold" panose="020B0800000000000000" pitchFamily="34" charset="-122"/>
              </a:rPr>
              <a:t>W</a:t>
            </a:r>
            <a:endParaRPr lang="zh-CN" altLang="en-US" sz="48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1" name="矩形 10" descr="無用PPT原创模板，未经授权禁止商用&#10;关注公众号【無用PPT】获取更多模板&#10;联系微信：wuyppt"/>
          <p:cNvSpPr/>
          <p:nvPr/>
        </p:nvSpPr>
        <p:spPr>
          <a:xfrm>
            <a:off x="5539217" y="1978711"/>
            <a:ext cx="1258956" cy="2658719"/>
          </a:xfrm>
          <a:prstGeom prst="rect">
            <a:avLst/>
          </a:prstGeom>
          <a:solidFill>
            <a:srgbClr val="647CF3">
              <a:alpha val="60000"/>
            </a:srgbClr>
          </a:solidFill>
          <a:ln>
            <a:noFill/>
          </a:ln>
          <a:scene3d>
            <a:camera prst="perspectiveFront" fov="4200000">
              <a:rot lat="2099991" lon="13500001"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O</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3" name="矩形 2" descr="無用PPT原创模板，未经授权禁止商用&#10;关注公众号【無用PPT】获取更多模板&#10;联系微信：wuyppt"/>
          <p:cNvSpPr/>
          <p:nvPr/>
        </p:nvSpPr>
        <p:spPr>
          <a:xfrm>
            <a:off x="4499199" y="739184"/>
            <a:ext cx="4118162" cy="76835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3.</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市场分析</a:t>
            </a:r>
            <a:endPar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15" name="矩形 14" descr="無用PPT原创模板，未经授权禁止商用&#10;关注公众号【無用PPT】获取更多模板&#10;联系微信：wuyppt"/>
          <p:cNvSpPr/>
          <p:nvPr/>
        </p:nvSpPr>
        <p:spPr>
          <a:xfrm>
            <a:off x="5347639" y="2828814"/>
            <a:ext cx="1258956" cy="2484783"/>
          </a:xfrm>
          <a:prstGeom prst="rect">
            <a:avLst/>
          </a:prstGeom>
          <a:solidFill>
            <a:srgbClr val="647CF3">
              <a:alpha val="60000"/>
            </a:srgbClr>
          </a:solidFill>
          <a:ln>
            <a:noFill/>
          </a:ln>
          <a:scene3d>
            <a:camera prst="perspectiveFront" fov="4200000">
              <a:rot lat="2099988" lon="2700000"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S</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9" name="矩形 8" descr="無用PPT原创模板，未经授权禁止商用&#10;关注公众号【無用PPT】获取更多模板&#10;联系微信：wuyppt"/>
          <p:cNvSpPr/>
          <p:nvPr/>
        </p:nvSpPr>
        <p:spPr>
          <a:xfrm>
            <a:off x="5539105" y="2828925"/>
            <a:ext cx="1254125" cy="2484755"/>
          </a:xfrm>
          <a:prstGeom prst="rect">
            <a:avLst/>
          </a:prstGeom>
          <a:solidFill>
            <a:srgbClr val="647CF3">
              <a:alpha val="60000"/>
            </a:srgbClr>
          </a:solidFill>
          <a:ln>
            <a:noFill/>
          </a:ln>
          <a:scene3d>
            <a:camera prst="perspectiveFront" fov="4200000">
              <a:rot lat="2099993" lon="18899975"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T</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cxnSp>
        <p:nvCxnSpPr>
          <p:cNvPr id="33" name="直接连接符 32" descr="無用PPT原创模板，未经授权禁止商用&#10;关注公众号【無用PPT】获取更多模板&#10;联系微信：wuyppt"/>
          <p:cNvCxnSpPr/>
          <p:nvPr/>
        </p:nvCxnSpPr>
        <p:spPr>
          <a:xfrm>
            <a:off x="3298659" y="4720741"/>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直接连接符 34" descr="無用PPT原创模板，未经授权禁止商用&#10;关注公众号【無用PPT】获取更多模板&#10;联系微信：wuyppt"/>
          <p:cNvCxnSpPr/>
          <p:nvPr/>
        </p:nvCxnSpPr>
        <p:spPr>
          <a:xfrm>
            <a:off x="2641205" y="2300092"/>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直接连接符 35" descr="無用PPT原创模板，未经授权禁止商用&#10;关注公众号【無用PPT】获取更多模板&#10;联系微信：wuyppt"/>
          <p:cNvCxnSpPr/>
          <p:nvPr/>
        </p:nvCxnSpPr>
        <p:spPr>
          <a:xfrm>
            <a:off x="6642527" y="2300092"/>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descr="無用PPT原创模板，未经授权禁止商用&#10;关注公众号【無用PPT】获取更多模板&#10;联系微信：wuyppt"/>
          <p:cNvCxnSpPr/>
          <p:nvPr/>
        </p:nvCxnSpPr>
        <p:spPr>
          <a:xfrm>
            <a:off x="6858000" y="4885841"/>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文本框 7" descr="無用PPT原创模板，未经授权禁止商用&#10;关注公众号【無用PPT】获取更多模板&#10;联系微信：wuyppt"/>
          <p:cNvSpPr txBox="1"/>
          <p:nvPr/>
        </p:nvSpPr>
        <p:spPr>
          <a:xfrm>
            <a:off x="200648" y="4412614"/>
            <a:ext cx="3027224" cy="5835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altLang="zh-CN" sz="3200" b="1" dirty="0">
                <a:solidFill>
                  <a:srgbClr val="647CF3"/>
                </a:solidFill>
                <a:latin typeface="思源黑体 CN Heavy" panose="020B0A00000000000000" pitchFamily="34" charset="-122"/>
                <a:ea typeface="思源黑体 CN Heavy" panose="020B0A00000000000000" pitchFamily="34" charset="-122"/>
                <a:cs typeface="Open Sans" charset="0"/>
              </a:rPr>
              <a:t>STRENGTHS</a:t>
            </a:r>
            <a:endParaRPr lang="en-US" altLang="zh-CN" sz="3200" b="1" kern="1200"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41" name="矩形 40" descr="無用PPT原创模板，未经授权禁止商用&#10;关注公众号【無用PPT】获取更多模板&#10;联系微信：wuyppt"/>
          <p:cNvSpPr/>
          <p:nvPr/>
        </p:nvSpPr>
        <p:spPr>
          <a:xfrm>
            <a:off x="962025" y="4751070"/>
            <a:ext cx="2569210" cy="1753235"/>
          </a:xfrm>
          <a:prstGeom prst="rect">
            <a:avLst/>
          </a:prstGeom>
        </p:spPr>
        <p:txBody>
          <a:bodyPr wrap="square">
            <a:spAutoFit/>
          </a:bodyPr>
          <a:lstStyle/>
          <a:p>
            <a:pPr algn="r">
              <a:lnSpc>
                <a:spcPct val="150000"/>
              </a:lnSpc>
            </a:pPr>
            <a:r>
              <a:rPr lang="zh-CN" altLang="en-US" sz="2400" dirty="0">
                <a:solidFill>
                  <a:schemeClr val="bg1">
                    <a:lumMod val="95000"/>
                  </a:schemeClr>
                </a:solidFill>
                <a:latin typeface="思源黑体 Light" panose="020B0300000000000000" pitchFamily="34" charset="-122"/>
                <a:ea typeface="思源黑体 Light" panose="020B0300000000000000" pitchFamily="34" charset="-122"/>
              </a:rPr>
              <a:t>人才</a:t>
            </a:r>
            <a:endParaRPr lang="zh-CN" altLang="en-US" sz="2400" dirty="0">
              <a:solidFill>
                <a:schemeClr val="bg1">
                  <a:lumMod val="95000"/>
                </a:scheme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2400" dirty="0">
                <a:solidFill>
                  <a:schemeClr val="bg1">
                    <a:lumMod val="95000"/>
                  </a:schemeClr>
                </a:solidFill>
                <a:latin typeface="思源黑体 Light" panose="020B0300000000000000" pitchFamily="34" charset="-122"/>
                <a:ea typeface="思源黑体 Light" panose="020B0300000000000000" pitchFamily="34" charset="-122"/>
              </a:rPr>
              <a:t>价格</a:t>
            </a:r>
            <a:endParaRPr lang="zh-CN" altLang="en-US" sz="2400" dirty="0">
              <a:solidFill>
                <a:schemeClr val="bg1">
                  <a:lumMod val="95000"/>
                </a:scheme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2400" dirty="0">
                <a:solidFill>
                  <a:schemeClr val="bg1">
                    <a:lumMod val="95000"/>
                  </a:schemeClr>
                </a:solidFill>
                <a:latin typeface="思源黑体 Light" panose="020B0300000000000000" pitchFamily="34" charset="-122"/>
                <a:ea typeface="思源黑体 Light" panose="020B0300000000000000" pitchFamily="34" charset="-122"/>
              </a:rPr>
              <a:t>技术</a:t>
            </a:r>
            <a:endParaRPr lang="zh-CN" altLang="en-US" sz="2400"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43" name="文本框 7" descr="無用PPT原创模板，未经授权禁止商用&#10;关注公众号【無用PPT】获取更多模板&#10;联系微信：wuyppt"/>
          <p:cNvSpPr txBox="1"/>
          <p:nvPr/>
        </p:nvSpPr>
        <p:spPr>
          <a:xfrm>
            <a:off x="189230" y="1805940"/>
            <a:ext cx="2852420" cy="52197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altLang="zh-CN" sz="2800" b="1" dirty="0">
                <a:solidFill>
                  <a:srgbClr val="647CF3"/>
                </a:solidFill>
                <a:latin typeface="思源黑体 CN Heavy" panose="020B0A00000000000000" pitchFamily="34" charset="-122"/>
                <a:ea typeface="思源黑体 CN Heavy" panose="020B0A00000000000000" pitchFamily="34" charset="-122"/>
                <a:cs typeface="Open Sans" charset="0"/>
              </a:rPr>
              <a:t>WEAKNESSES</a:t>
            </a:r>
            <a:endParaRPr lang="zh-CN" altLang="en-US" sz="1600" b="1" kern="1200"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45" name="矩形 44" descr="無用PPT原创模板，未经授权禁止商用&#10;关注公众号【無用PPT】获取更多模板&#10;联系微信：wuyppt"/>
          <p:cNvSpPr/>
          <p:nvPr/>
        </p:nvSpPr>
        <p:spPr>
          <a:xfrm>
            <a:off x="786872" y="2299823"/>
            <a:ext cx="2255129" cy="1476375"/>
          </a:xfrm>
          <a:prstGeom prst="rect">
            <a:avLst/>
          </a:prstGeom>
        </p:spPr>
        <p:txBody>
          <a:bodyPr wrap="square">
            <a:spAutoFit/>
          </a:bodyPr>
          <a:lstStyle/>
          <a:p>
            <a:pPr algn="r">
              <a:lnSpc>
                <a:spcPct val="150000"/>
              </a:lnSpc>
            </a:pPr>
            <a:r>
              <a:rPr lang="zh-CN" altLang="en-US" sz="2000" dirty="0">
                <a:solidFill>
                  <a:schemeClr val="bg1">
                    <a:lumMod val="95000"/>
                  </a:schemeClr>
                </a:solidFill>
                <a:latin typeface="思源黑体 Light" panose="020B0300000000000000" pitchFamily="34" charset="-122"/>
                <a:ea typeface="思源黑体 Light" panose="020B0300000000000000" pitchFamily="34" charset="-122"/>
              </a:rPr>
              <a:t>运营</a:t>
            </a:r>
            <a:endParaRPr lang="zh-CN" altLang="en-US" sz="2000" dirty="0">
              <a:solidFill>
                <a:schemeClr val="bg1">
                  <a:lumMod val="95000"/>
                </a:scheme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2000" dirty="0">
                <a:solidFill>
                  <a:schemeClr val="bg1">
                    <a:lumMod val="95000"/>
                  </a:schemeClr>
                </a:solidFill>
                <a:latin typeface="思源黑体 Light" panose="020B0300000000000000" pitchFamily="34" charset="-122"/>
                <a:ea typeface="思源黑体 Light" panose="020B0300000000000000" pitchFamily="34" charset="-122"/>
              </a:rPr>
              <a:t>产品</a:t>
            </a:r>
            <a:endParaRPr lang="zh-CN" altLang="en-US" sz="2000" dirty="0">
              <a:solidFill>
                <a:schemeClr val="bg1">
                  <a:lumMod val="95000"/>
                </a:scheme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2000" dirty="0">
                <a:solidFill>
                  <a:schemeClr val="bg1">
                    <a:lumMod val="95000"/>
                  </a:schemeClr>
                </a:solidFill>
                <a:latin typeface="思源黑体 Light" panose="020B0300000000000000" pitchFamily="34" charset="-122"/>
                <a:ea typeface="思源黑体 Light" panose="020B0300000000000000" pitchFamily="34" charset="-122"/>
              </a:rPr>
              <a:t>销售</a:t>
            </a:r>
            <a:endParaRPr lang="zh-CN" altLang="en-US" sz="2000"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47" name="文本框 7" descr="無用PPT原创模板，未经授权禁止商用&#10;关注公众号【無用PPT】获取更多模板&#10;联系微信：wuyppt"/>
          <p:cNvSpPr txBox="1"/>
          <p:nvPr/>
        </p:nvSpPr>
        <p:spPr>
          <a:xfrm>
            <a:off x="8617585" y="1978660"/>
            <a:ext cx="3251860" cy="52197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2800" b="1" dirty="0">
                <a:solidFill>
                  <a:srgbClr val="647CF3"/>
                </a:solidFill>
                <a:latin typeface="思源黑体 CN Heavy" panose="020B0A00000000000000" pitchFamily="34" charset="-122"/>
                <a:ea typeface="思源黑体 CN Heavy" panose="020B0A00000000000000" pitchFamily="34" charset="-122"/>
                <a:cs typeface="Open Sans" charset="0"/>
              </a:rPr>
              <a:t>OPPORTUNITIES</a:t>
            </a:r>
            <a:endParaRPr lang="en-US" altLang="zh-CN" sz="2800" b="1" kern="1200"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49" name="矩形 48" descr="無用PPT原创模板，未经授权禁止商用&#10;关注公众号【無用PPT】获取更多模板&#10;联系微信：wuyppt"/>
          <p:cNvSpPr/>
          <p:nvPr/>
        </p:nvSpPr>
        <p:spPr>
          <a:xfrm>
            <a:off x="8800966" y="2454763"/>
            <a:ext cx="2261262" cy="1753235"/>
          </a:xfrm>
          <a:prstGeom prst="rect">
            <a:avLst/>
          </a:prstGeom>
        </p:spPr>
        <p:txBody>
          <a:bodyPr wrap="square">
            <a:spAutoFit/>
          </a:bodyPr>
          <a:lstStyle/>
          <a:p>
            <a:pPr>
              <a:lnSpc>
                <a:spcPct val="150000"/>
              </a:lnSpc>
            </a:pPr>
            <a:r>
              <a:rPr lang="zh-CN" altLang="en-US" sz="2400" dirty="0">
                <a:solidFill>
                  <a:schemeClr val="bg1">
                    <a:lumMod val="95000"/>
                  </a:schemeClr>
                </a:solidFill>
                <a:latin typeface="思源黑体 Light" panose="020B0300000000000000" pitchFamily="34" charset="-122"/>
                <a:ea typeface="思源黑体 Light" panose="020B0300000000000000" pitchFamily="34" charset="-122"/>
              </a:rPr>
              <a:t>政策</a:t>
            </a:r>
            <a:endParaRPr lang="zh-CN" altLang="en-US" sz="2400" dirty="0">
              <a:solidFill>
                <a:schemeClr val="bg1">
                  <a:lumMod val="95000"/>
                </a:schemeClr>
              </a:solidFill>
              <a:latin typeface="思源黑体 Light" panose="020B0300000000000000" pitchFamily="34" charset="-122"/>
              <a:ea typeface="思源黑体 Light" panose="020B0300000000000000" pitchFamily="34" charset="-122"/>
            </a:endParaRPr>
          </a:p>
          <a:p>
            <a:pPr>
              <a:lnSpc>
                <a:spcPct val="150000"/>
              </a:lnSpc>
            </a:pPr>
            <a:r>
              <a:rPr lang="zh-CN" altLang="en-US" sz="2400" dirty="0">
                <a:solidFill>
                  <a:schemeClr val="bg1">
                    <a:lumMod val="95000"/>
                  </a:schemeClr>
                </a:solidFill>
                <a:latin typeface="思源黑体 Light" panose="020B0300000000000000" pitchFamily="34" charset="-122"/>
                <a:ea typeface="思源黑体 Light" panose="020B0300000000000000" pitchFamily="34" charset="-122"/>
              </a:rPr>
              <a:t>产业</a:t>
            </a:r>
            <a:endParaRPr lang="zh-CN" altLang="en-US" sz="2400" dirty="0">
              <a:solidFill>
                <a:schemeClr val="bg1">
                  <a:lumMod val="95000"/>
                </a:schemeClr>
              </a:solidFill>
              <a:latin typeface="思源黑体 Light" panose="020B0300000000000000" pitchFamily="34" charset="-122"/>
              <a:ea typeface="思源黑体 Light" panose="020B0300000000000000" pitchFamily="34" charset="-122"/>
            </a:endParaRPr>
          </a:p>
          <a:p>
            <a:pPr>
              <a:lnSpc>
                <a:spcPct val="150000"/>
              </a:lnSpc>
            </a:pPr>
            <a:r>
              <a:rPr lang="zh-CN" altLang="en-US" sz="2400" dirty="0">
                <a:solidFill>
                  <a:schemeClr val="bg1">
                    <a:lumMod val="95000"/>
                  </a:schemeClr>
                </a:solidFill>
                <a:latin typeface="思源黑体 Light" panose="020B0300000000000000" pitchFamily="34" charset="-122"/>
                <a:ea typeface="思源黑体 Light" panose="020B0300000000000000" pitchFamily="34" charset="-122"/>
              </a:rPr>
              <a:t>客户</a:t>
            </a:r>
            <a:endParaRPr lang="zh-CN" altLang="en-US" sz="2400"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51" name="文本框 7" descr="無用PPT原创模板，未经授权禁止商用&#10;关注公众号【無用PPT】获取更多模板&#10;联系微信：wuyppt"/>
          <p:cNvSpPr txBox="1"/>
          <p:nvPr/>
        </p:nvSpPr>
        <p:spPr>
          <a:xfrm>
            <a:off x="8917940" y="4412615"/>
            <a:ext cx="2383334" cy="5835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3200" b="1" dirty="0">
                <a:solidFill>
                  <a:srgbClr val="647CF3"/>
                </a:solidFill>
                <a:latin typeface="思源黑体 CN Heavy" panose="020B0A00000000000000" pitchFamily="34" charset="-122"/>
                <a:ea typeface="思源黑体 CN Heavy" panose="020B0A00000000000000" pitchFamily="34" charset="-122"/>
                <a:cs typeface="Open Sans" charset="0"/>
              </a:rPr>
              <a:t>THREATS</a:t>
            </a:r>
            <a:endParaRPr lang="zh-CN" altLang="en-US" sz="1600" b="1" kern="1200"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53" name="矩形 52" descr="無用PPT原创模板，未经授权禁止商用&#10;关注公众号【無用PPT】获取更多模板&#10;联系微信：wuyppt"/>
          <p:cNvSpPr/>
          <p:nvPr/>
        </p:nvSpPr>
        <p:spPr>
          <a:xfrm>
            <a:off x="8917987" y="4720281"/>
            <a:ext cx="2255129" cy="1753235"/>
          </a:xfrm>
          <a:prstGeom prst="rect">
            <a:avLst/>
          </a:prstGeom>
        </p:spPr>
        <p:txBody>
          <a:bodyPr wrap="square">
            <a:spAutoFit/>
          </a:bodyPr>
          <a:lstStyle/>
          <a:p>
            <a:pPr>
              <a:lnSpc>
                <a:spcPct val="150000"/>
              </a:lnSpc>
            </a:pPr>
            <a:r>
              <a:rPr lang="zh-CN" altLang="en-US" sz="2400" dirty="0">
                <a:solidFill>
                  <a:schemeClr val="bg1">
                    <a:lumMod val="95000"/>
                  </a:schemeClr>
                </a:solidFill>
                <a:latin typeface="思源黑体 Light" panose="020B0300000000000000" pitchFamily="34" charset="-122"/>
                <a:ea typeface="思源黑体 Light" panose="020B0300000000000000" pitchFamily="34" charset="-122"/>
              </a:rPr>
              <a:t>产品</a:t>
            </a:r>
            <a:endParaRPr lang="zh-CN" altLang="en-US" sz="2400" dirty="0">
              <a:solidFill>
                <a:schemeClr val="bg1">
                  <a:lumMod val="95000"/>
                </a:schemeClr>
              </a:solidFill>
              <a:latin typeface="思源黑体 Light" panose="020B0300000000000000" pitchFamily="34" charset="-122"/>
              <a:ea typeface="思源黑体 Light" panose="020B0300000000000000" pitchFamily="34" charset="-122"/>
            </a:endParaRPr>
          </a:p>
          <a:p>
            <a:pPr>
              <a:lnSpc>
                <a:spcPct val="150000"/>
              </a:lnSpc>
            </a:pPr>
            <a:r>
              <a:rPr lang="zh-CN" altLang="en-US" sz="2400" dirty="0">
                <a:solidFill>
                  <a:schemeClr val="bg1">
                    <a:lumMod val="95000"/>
                  </a:schemeClr>
                </a:solidFill>
                <a:latin typeface="思源黑体 Light" panose="020B0300000000000000" pitchFamily="34" charset="-122"/>
                <a:ea typeface="思源黑体 Light" panose="020B0300000000000000" pitchFamily="34" charset="-122"/>
              </a:rPr>
              <a:t>市场</a:t>
            </a:r>
            <a:endParaRPr lang="zh-CN" altLang="en-US" sz="2400" dirty="0">
              <a:solidFill>
                <a:schemeClr val="bg1">
                  <a:lumMod val="95000"/>
                </a:schemeClr>
              </a:solidFill>
              <a:latin typeface="思源黑体 Light" panose="020B0300000000000000" pitchFamily="34" charset="-122"/>
              <a:ea typeface="思源黑体 Light" panose="020B0300000000000000" pitchFamily="34" charset="-122"/>
            </a:endParaRPr>
          </a:p>
          <a:p>
            <a:pPr>
              <a:lnSpc>
                <a:spcPct val="150000"/>
              </a:lnSpc>
            </a:pPr>
            <a:r>
              <a:rPr lang="zh-CN" altLang="en-US" sz="2400" dirty="0">
                <a:solidFill>
                  <a:schemeClr val="bg1">
                    <a:lumMod val="95000"/>
                  </a:schemeClr>
                </a:solidFill>
                <a:latin typeface="思源黑体 Light" panose="020B0300000000000000" pitchFamily="34" charset="-122"/>
                <a:ea typeface="思源黑体 Light" panose="020B0300000000000000" pitchFamily="34" charset="-122"/>
              </a:rPr>
              <a:t>客户</a:t>
            </a:r>
            <a:endParaRPr lang="zh-CN" altLang="en-US" sz="2400" dirty="0">
              <a:solidFill>
                <a:schemeClr val="bg1">
                  <a:lumMod val="95000"/>
                </a:schemeClr>
              </a:solidFill>
              <a:latin typeface="思源黑体 Light" panose="020B0300000000000000" pitchFamily="34" charset="-122"/>
              <a:ea typeface="思源黑体 Light" panose="020B03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無用PPT原创模板，未经授权禁止商用&#10;关注公众号【無用PPT】获取更多模板&#10;联系微信：wuyppt"/>
          <p:cNvSpPr/>
          <p:nvPr/>
        </p:nvSpPr>
        <p:spPr>
          <a:xfrm>
            <a:off x="363475" y="877089"/>
            <a:ext cx="795131" cy="92202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S</a:t>
            </a:r>
            <a:endPar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5" name="矩形 4" descr="無用PPT原创模板，未经授权禁止商用&#10;关注公众号【無用PPT】获取更多模板&#10;联系微信：wuyppt"/>
          <p:cNvSpPr/>
          <p:nvPr/>
        </p:nvSpPr>
        <p:spPr>
          <a:xfrm>
            <a:off x="7384102" y="886444"/>
            <a:ext cx="795131" cy="92202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W</a:t>
            </a:r>
            <a:endPar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9" name="矩形 8" descr="無用PPT原创模板，未经授权禁止商用&#10;关注公众号【無用PPT】获取更多模板&#10;联系微信：wuyppt"/>
          <p:cNvSpPr/>
          <p:nvPr/>
        </p:nvSpPr>
        <p:spPr>
          <a:xfrm>
            <a:off x="7005332" y="3707134"/>
            <a:ext cx="901148" cy="92202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T</a:t>
            </a:r>
            <a:endPar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7" name="矩形 6" descr="無用PPT原创模板，未经授权禁止商用&#10;关注公众号【無用PPT】获取更多模板&#10;联系微信：wuyppt"/>
          <p:cNvSpPr/>
          <p:nvPr/>
        </p:nvSpPr>
        <p:spPr>
          <a:xfrm>
            <a:off x="258065" y="3974481"/>
            <a:ext cx="901148" cy="92202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O</a:t>
            </a:r>
            <a:endPar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pic>
        <p:nvPicPr>
          <p:cNvPr id="10" name="图片占位符 5" descr="無用PPT原创模板，未经授权禁止商用&#10;关注公众号【無用PPT】获取更多模板&#10;联系微信：wuyppt"/>
          <p:cNvPicPr>
            <a:picLocks noChangeAspect="1"/>
          </p:cNvPicPr>
          <p:nvPr/>
        </p:nvPicPr>
        <p:blipFill>
          <a:blip r:embed="rId1" cstate="print">
            <a:extLst>
              <a:ext uri="{BEBA8EAE-BF5A-486C-A8C5-ECC9F3942E4B}">
                <a14:imgProps xmlns:a14="http://schemas.microsoft.com/office/drawing/2010/main">
                  <a14:imgLayer r:embed="rId2">
                    <a14:imgEffect>
                      <a14:brightnessContrast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a:xfrm>
            <a:off x="4895104" y="1708233"/>
            <a:ext cx="2369654" cy="2369654"/>
          </a:xfrm>
          <a:prstGeom prst="ellipse">
            <a:avLst/>
          </a:prstGeom>
        </p:spPr>
      </p:pic>
      <p:sp>
        <p:nvSpPr>
          <p:cNvPr id="20" name="矩形 19" descr="無用PPT原创模板，未经授权禁止商用&#10;关注公众号【無用PPT】获取更多模板&#10;联系微信：wuyppt"/>
          <p:cNvSpPr/>
          <p:nvPr/>
        </p:nvSpPr>
        <p:spPr>
          <a:xfrm>
            <a:off x="893297" y="1169197"/>
            <a:ext cx="2666123" cy="521970"/>
          </a:xfrm>
          <a:prstGeom prst="rect">
            <a:avLst/>
          </a:prstGeom>
        </p:spPr>
        <p:txBody>
          <a:bodyPr wrap="square">
            <a:spAutoFit/>
          </a:bodyPr>
          <a:lstStyle/>
          <a:p>
            <a:r>
              <a:rPr lang="en-US" altLang="zh-CN" sz="2800" b="1" i="1" dirty="0">
                <a:solidFill>
                  <a:srgbClr val="647CF3"/>
                </a:solidFill>
                <a:latin typeface="思源黑体 CN Heavy" panose="020B0A00000000000000" pitchFamily="34" charset="-122"/>
                <a:ea typeface="思源黑体 CN Heavy" panose="020B0A00000000000000" pitchFamily="34" charset="-122"/>
                <a:cs typeface="Open Sans" charset="0"/>
                <a:sym typeface="+mn-ea"/>
              </a:rPr>
              <a:t>TRENGTHS</a:t>
            </a:r>
            <a:endParaRPr lang="en-US" altLang="zh-CN" sz="2800" b="1" i="1" dirty="0">
              <a:solidFill>
                <a:srgbClr val="647CF3"/>
              </a:solidFill>
              <a:latin typeface="思源黑体 CN Heavy" panose="020B0A00000000000000" pitchFamily="34" charset="-122"/>
              <a:ea typeface="思源黑体 CN Heavy" panose="020B0A00000000000000" pitchFamily="34" charset="-122"/>
              <a:cs typeface="Open Sans" charset="0"/>
              <a:sym typeface="+mn-ea"/>
            </a:endParaRPr>
          </a:p>
        </p:txBody>
      </p:sp>
      <p:sp>
        <p:nvSpPr>
          <p:cNvPr id="22" name="矩形 21" descr="無用PPT原创模板，未经授权禁止商用&#10;关注公众号【無用PPT】获取更多模板&#10;联系微信：wuyppt"/>
          <p:cNvSpPr/>
          <p:nvPr/>
        </p:nvSpPr>
        <p:spPr>
          <a:xfrm>
            <a:off x="633730" y="1638300"/>
            <a:ext cx="4045585" cy="2030095"/>
          </a:xfrm>
          <a:prstGeom prst="rect">
            <a:avLst/>
          </a:prstGeom>
        </p:spPr>
        <p:txBody>
          <a:bodyPr wrap="square">
            <a:spAutoFit/>
          </a:bodyPr>
          <a:lstStyle/>
          <a:p>
            <a:pPr algn="just">
              <a:lnSpc>
                <a:spcPct val="150000"/>
              </a:lnSpc>
            </a:pPr>
            <a:r>
              <a:rPr lang="en-US" altLang="zh-CN" sz="1400" dirty="0">
                <a:solidFill>
                  <a:schemeClr val="bg1"/>
                </a:solidFill>
                <a:latin typeface="黑体" panose="02010609060101010101" charset="-122"/>
                <a:ea typeface="黑体" panose="02010609060101010101" charset="-122"/>
                <a:cs typeface="黑体" panose="02010609060101010101" charset="-122"/>
                <a:sym typeface="+mn-ea"/>
              </a:rPr>
              <a:t> 1</a:t>
            </a:r>
            <a:r>
              <a:rPr lang="zh-CN" altLang="en-US" sz="1400" dirty="0">
                <a:solidFill>
                  <a:schemeClr val="bg1"/>
                </a:solidFill>
                <a:latin typeface="黑体" panose="02010609060101010101" charset="-122"/>
                <a:ea typeface="黑体" panose="02010609060101010101" charset="-122"/>
                <a:cs typeface="黑体" panose="02010609060101010101" charset="-122"/>
                <a:sym typeface="+mn-ea"/>
              </a:rPr>
              <a:t>、人才优势，公司具有优秀的核心技术人才，不断进行小程序的研发和功能的强化。</a:t>
            </a:r>
            <a:endParaRPr lang="zh-CN" altLang="en-US" sz="1400" dirty="0">
              <a:solidFill>
                <a:schemeClr val="bg1"/>
              </a:solidFill>
              <a:latin typeface="黑体" panose="02010609060101010101" charset="-122"/>
              <a:ea typeface="黑体" panose="02010609060101010101" charset="-122"/>
              <a:cs typeface="黑体" panose="02010609060101010101" charset="-122"/>
            </a:endParaRPr>
          </a:p>
          <a:p>
            <a:pPr algn="just">
              <a:lnSpc>
                <a:spcPct val="150000"/>
              </a:lnSpc>
            </a:pPr>
            <a:r>
              <a:rPr lang="en-US" altLang="zh-CN" sz="1400" dirty="0">
                <a:solidFill>
                  <a:schemeClr val="bg1"/>
                </a:solidFill>
                <a:latin typeface="黑体" panose="02010609060101010101" charset="-122"/>
                <a:ea typeface="黑体" panose="02010609060101010101" charset="-122"/>
                <a:cs typeface="黑体" panose="02010609060101010101" charset="-122"/>
                <a:sym typeface="+mn-ea"/>
              </a:rPr>
              <a:t> 2</a:t>
            </a:r>
            <a:r>
              <a:rPr lang="zh-CN" altLang="en-US" sz="1400" dirty="0">
                <a:solidFill>
                  <a:schemeClr val="bg1"/>
                </a:solidFill>
                <a:latin typeface="黑体" panose="02010609060101010101" charset="-122"/>
                <a:ea typeface="黑体" panose="02010609060101010101" charset="-122"/>
                <a:cs typeface="黑体" panose="02010609060101010101" charset="-122"/>
                <a:sym typeface="+mn-ea"/>
              </a:rPr>
              <a:t>、价格优势，硬件成本较低，主要是进行程序的运行。清洗产品定价合理。</a:t>
            </a:r>
            <a:endParaRPr lang="zh-CN" altLang="en-US" sz="1400" dirty="0">
              <a:solidFill>
                <a:schemeClr val="bg1"/>
              </a:solidFill>
              <a:latin typeface="黑体" panose="02010609060101010101" charset="-122"/>
              <a:ea typeface="黑体" panose="02010609060101010101" charset="-122"/>
              <a:cs typeface="黑体" panose="02010609060101010101" charset="-122"/>
            </a:endParaRPr>
          </a:p>
          <a:p>
            <a:pPr algn="just">
              <a:lnSpc>
                <a:spcPct val="150000"/>
              </a:lnSpc>
            </a:pPr>
            <a:r>
              <a:rPr lang="en-US" altLang="zh-CN" sz="1400" dirty="0">
                <a:solidFill>
                  <a:schemeClr val="bg1"/>
                </a:solidFill>
                <a:latin typeface="黑体" panose="02010609060101010101" charset="-122"/>
                <a:ea typeface="黑体" panose="02010609060101010101" charset="-122"/>
                <a:cs typeface="黑体" panose="02010609060101010101" charset="-122"/>
                <a:sym typeface="+mn-ea"/>
              </a:rPr>
              <a:t> 3</a:t>
            </a:r>
            <a:r>
              <a:rPr lang="zh-CN" altLang="en-US" sz="1400" dirty="0">
                <a:solidFill>
                  <a:schemeClr val="bg1"/>
                </a:solidFill>
                <a:latin typeface="黑体" panose="02010609060101010101" charset="-122"/>
                <a:ea typeface="黑体" panose="02010609060101010101" charset="-122"/>
                <a:cs typeface="黑体" panose="02010609060101010101" charset="-122"/>
                <a:sym typeface="+mn-ea"/>
              </a:rPr>
              <a:t>、销售优势，采用线上线下，实体店与网上营销两种销售渠道，进行多元化产品推广。</a:t>
            </a:r>
            <a:endParaRPr lang="zh-CN" altLang="en-US" sz="1400" dirty="0">
              <a:solidFill>
                <a:schemeClr val="bg1"/>
              </a:solidFill>
              <a:latin typeface="黑体" panose="02010609060101010101" charset="-122"/>
              <a:ea typeface="黑体" panose="02010609060101010101" charset="-122"/>
              <a:cs typeface="黑体" panose="02010609060101010101" charset="-122"/>
              <a:sym typeface="+mn-ea"/>
            </a:endParaRPr>
          </a:p>
        </p:txBody>
      </p:sp>
      <p:sp>
        <p:nvSpPr>
          <p:cNvPr id="40" name="矩形 39" descr="無用PPT原创模板，未经授权禁止商用&#10;关注公众号【無用PPT】获取更多模板&#10;联系微信：wuyppt"/>
          <p:cNvSpPr/>
          <p:nvPr/>
        </p:nvSpPr>
        <p:spPr>
          <a:xfrm>
            <a:off x="8108765" y="1205226"/>
            <a:ext cx="2300828" cy="523220"/>
          </a:xfrm>
          <a:prstGeom prst="rect">
            <a:avLst/>
          </a:prstGeom>
        </p:spPr>
        <p:txBody>
          <a:bodyPr wrap="square">
            <a:spAutoFit/>
          </a:bodyPr>
          <a:lstStyle/>
          <a:p>
            <a:r>
              <a:rPr lang="zh-CN" altLang="en-US" sz="2800" b="1" i="1" dirty="0">
                <a:solidFill>
                  <a:schemeClr val="bg1">
                    <a:lumMod val="95000"/>
                  </a:schemeClr>
                </a:solidFill>
                <a:latin typeface="思源黑体 CN Bold" panose="020B0800000000000000" pitchFamily="34" charset="-122"/>
                <a:ea typeface="思源黑体 CN Bold" panose="020B0800000000000000" pitchFamily="34" charset="-122"/>
              </a:rPr>
              <a:t>EAKNESSES</a:t>
            </a:r>
            <a:endParaRPr lang="zh-CN" altLang="en-US" sz="2800" b="1" i="1"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42" name="矩形 41" descr="無用PPT原创模板，未经授权禁止商用&#10;关注公众号【無用PPT】获取更多模板&#10;联系微信：wuyppt"/>
          <p:cNvSpPr/>
          <p:nvPr/>
        </p:nvSpPr>
        <p:spPr>
          <a:xfrm>
            <a:off x="7532697" y="1678131"/>
            <a:ext cx="3614420" cy="1657698"/>
          </a:xfrm>
          <a:prstGeom prst="rect">
            <a:avLst/>
          </a:prstGeom>
        </p:spPr>
        <p:txBody>
          <a:bodyPr wrap="square">
            <a:spAutoFit/>
          </a:bodyPr>
          <a:lstStyle/>
          <a:p>
            <a:pPr algn="just">
              <a:lnSpc>
                <a:spcPct val="150000"/>
              </a:lnSpc>
            </a:pPr>
            <a:r>
              <a:rPr lang="en-US" altLang="zh-CN" sz="1400" dirty="0">
                <a:solidFill>
                  <a:schemeClr val="bg1"/>
                </a:solidFill>
                <a:latin typeface="黑体" panose="02010609060101010101" charset="-122"/>
                <a:ea typeface="黑体" panose="02010609060101010101" charset="-122"/>
                <a:sym typeface="+mn-ea"/>
              </a:rPr>
              <a:t>1</a:t>
            </a:r>
            <a:r>
              <a:rPr lang="zh-CN" altLang="en-US" sz="1400" dirty="0">
                <a:solidFill>
                  <a:schemeClr val="bg1"/>
                </a:solidFill>
                <a:latin typeface="黑体" panose="02010609060101010101" charset="-122"/>
                <a:ea typeface="黑体" panose="02010609060101010101" charset="-122"/>
                <a:sym typeface="+mn-ea"/>
              </a:rPr>
              <a:t>、人才劣势，管理人员经验不足， 难以对市场变化做出及时反映。</a:t>
            </a:r>
            <a:endParaRPr lang="zh-CN" altLang="en-US" sz="1400" dirty="0">
              <a:solidFill>
                <a:schemeClr val="bg1"/>
              </a:solidFill>
              <a:latin typeface="黑体" panose="02010609060101010101" charset="-122"/>
              <a:ea typeface="黑体" panose="02010609060101010101" charset="-122"/>
            </a:endParaRPr>
          </a:p>
          <a:p>
            <a:pPr algn="just">
              <a:lnSpc>
                <a:spcPct val="150000"/>
              </a:lnSpc>
            </a:pPr>
            <a:r>
              <a:rPr lang="en-US" altLang="zh-CN" sz="1400" dirty="0">
                <a:solidFill>
                  <a:schemeClr val="bg1"/>
                </a:solidFill>
                <a:latin typeface="黑体" panose="02010609060101010101" charset="-122"/>
                <a:ea typeface="黑体" panose="02010609060101010101" charset="-122"/>
                <a:sym typeface="+mn-ea"/>
              </a:rPr>
              <a:t>2</a:t>
            </a:r>
            <a:r>
              <a:rPr lang="zh-CN" altLang="en-US" sz="1400" dirty="0">
                <a:solidFill>
                  <a:schemeClr val="bg1"/>
                </a:solidFill>
                <a:latin typeface="黑体" panose="02010609060101010101" charset="-122"/>
                <a:ea typeface="黑体" panose="02010609060101010101" charset="-122"/>
                <a:sym typeface="+mn-ea"/>
              </a:rPr>
              <a:t>、产品劣势，公司成立初期难以进行大量订单同时处理。成熟度不够高， 无法与市面上大牌的清洁公司比较。</a:t>
            </a:r>
            <a:endParaRPr lang="zh-CN" altLang="en-US" sz="1400" dirty="0">
              <a:solidFill>
                <a:schemeClr val="bg1"/>
              </a:solidFill>
              <a:latin typeface="黑体" panose="02010609060101010101" charset="-122"/>
              <a:ea typeface="黑体" panose="02010609060101010101" charset="-122"/>
              <a:sym typeface="+mn-ea"/>
            </a:endParaRPr>
          </a:p>
        </p:txBody>
      </p:sp>
      <p:sp>
        <p:nvSpPr>
          <p:cNvPr id="44" name="矩形 43" descr="無用PPT原创模板，未经授权禁止商用&#10;关注公众号【無用PPT】获取更多模板&#10;联系微信：wuyppt"/>
          <p:cNvSpPr/>
          <p:nvPr/>
        </p:nvSpPr>
        <p:spPr>
          <a:xfrm>
            <a:off x="861775" y="4245610"/>
            <a:ext cx="3712677" cy="523220"/>
          </a:xfrm>
          <a:prstGeom prst="rect">
            <a:avLst/>
          </a:prstGeom>
        </p:spPr>
        <p:txBody>
          <a:bodyPr wrap="square">
            <a:spAutoFit/>
          </a:bodyPr>
          <a:lstStyle/>
          <a:p>
            <a:r>
              <a:rPr lang="en-US" altLang="zh-CN" sz="2800" b="1" i="1" dirty="0">
                <a:solidFill>
                  <a:schemeClr val="bg1">
                    <a:lumMod val="95000"/>
                  </a:schemeClr>
                </a:solidFill>
                <a:latin typeface="思源黑体 CN Bold" panose="020B0800000000000000" pitchFamily="34" charset="-122"/>
                <a:ea typeface="思源黑体 CN Bold" panose="020B0800000000000000" pitchFamily="34" charset="-122"/>
              </a:rPr>
              <a:t>PPORTUNITIES</a:t>
            </a:r>
            <a:endParaRPr lang="en-US" altLang="zh-CN" sz="2000" b="1" i="1"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46" name="矩形 45" descr="無用PPT原创模板，未经授权禁止商用&#10;关注公众号【無用PPT】获取更多模板&#10;联系微信：wuyppt"/>
          <p:cNvSpPr/>
          <p:nvPr/>
        </p:nvSpPr>
        <p:spPr>
          <a:xfrm>
            <a:off x="984885" y="4613910"/>
            <a:ext cx="4309745" cy="1980863"/>
          </a:xfrm>
          <a:prstGeom prst="rect">
            <a:avLst/>
          </a:prstGeom>
        </p:spPr>
        <p:txBody>
          <a:bodyPr wrap="square">
            <a:spAutoFit/>
          </a:bodyPr>
          <a:lstStyle/>
          <a:p>
            <a:pPr algn="just">
              <a:lnSpc>
                <a:spcPct val="150000"/>
              </a:lnSpc>
            </a:pPr>
            <a:r>
              <a:rPr lang="en-US" altLang="zh-CN" sz="1400" dirty="0">
                <a:solidFill>
                  <a:schemeClr val="bg1"/>
                </a:solidFill>
                <a:latin typeface="黑体" panose="02010609060101010101" charset="-122"/>
                <a:ea typeface="黑体" panose="02010609060101010101" charset="-122"/>
                <a:cs typeface="黑体" panose="02010609060101010101" charset="-122"/>
                <a:sym typeface="+mn-ea"/>
              </a:rPr>
              <a:t>1</a:t>
            </a:r>
            <a:r>
              <a:rPr lang="zh-CN" altLang="en-US" sz="1400" dirty="0">
                <a:solidFill>
                  <a:schemeClr val="bg1"/>
                </a:solidFill>
                <a:latin typeface="黑体" panose="02010609060101010101" charset="-122"/>
                <a:ea typeface="黑体" panose="02010609060101010101" charset="-122"/>
                <a:cs typeface="黑体" panose="02010609060101010101" charset="-122"/>
                <a:sym typeface="+mn-ea"/>
              </a:rPr>
              <a:t>、现有各类相关政策扶持</a:t>
            </a:r>
            <a:endParaRPr lang="zh-CN" altLang="en-US" sz="1400" dirty="0">
              <a:solidFill>
                <a:schemeClr val="bg1"/>
              </a:solidFill>
              <a:latin typeface="黑体" panose="02010609060101010101" charset="-122"/>
              <a:ea typeface="黑体" panose="02010609060101010101" charset="-122"/>
              <a:cs typeface="黑体" panose="02010609060101010101" charset="-122"/>
              <a:sym typeface="+mn-ea"/>
            </a:endParaRPr>
          </a:p>
          <a:p>
            <a:pPr algn="just">
              <a:lnSpc>
                <a:spcPct val="150000"/>
              </a:lnSpc>
            </a:pPr>
            <a:r>
              <a:rPr lang="en-US" altLang="zh-CN" sz="1400" dirty="0">
                <a:solidFill>
                  <a:schemeClr val="bg1"/>
                </a:solidFill>
                <a:latin typeface="黑体" panose="02010609060101010101" charset="-122"/>
                <a:ea typeface="黑体" panose="02010609060101010101" charset="-122"/>
                <a:sym typeface="+mn-ea"/>
              </a:rPr>
              <a:t>2</a:t>
            </a:r>
            <a:r>
              <a:rPr lang="zh-CN" altLang="en-US" sz="1400" dirty="0">
                <a:solidFill>
                  <a:schemeClr val="bg1"/>
                </a:solidFill>
                <a:latin typeface="黑体" panose="02010609060101010101" charset="-122"/>
                <a:ea typeface="黑体" panose="02010609060101010101" charset="-122"/>
                <a:sym typeface="+mn-ea"/>
              </a:rPr>
              <a:t>、</a:t>
            </a:r>
            <a:r>
              <a:rPr lang="en-US" altLang="zh-CN" sz="1400" dirty="0" err="1">
                <a:solidFill>
                  <a:schemeClr val="bg1"/>
                </a:solidFill>
                <a:latin typeface="黑体" panose="02010609060101010101" charset="-122"/>
                <a:ea typeface="黑体" panose="02010609060101010101" charset="-122"/>
                <a:sym typeface="+mn-ea"/>
              </a:rPr>
              <a:t>疫情期间的线上下单方式线上小程序的方式</a:t>
            </a:r>
            <a:endParaRPr lang="en-US" altLang="zh-CN" sz="1400" dirty="0">
              <a:solidFill>
                <a:schemeClr val="bg1"/>
              </a:solidFill>
              <a:latin typeface="黑体" panose="02010609060101010101" charset="-122"/>
              <a:ea typeface="黑体" panose="02010609060101010101" charset="-122"/>
              <a:sym typeface="+mn-ea"/>
            </a:endParaRPr>
          </a:p>
          <a:p>
            <a:pPr algn="just">
              <a:lnSpc>
                <a:spcPct val="150000"/>
              </a:lnSpc>
            </a:pPr>
            <a:r>
              <a:rPr lang="en-US" altLang="zh-CN" sz="1400" dirty="0">
                <a:solidFill>
                  <a:schemeClr val="bg1"/>
                </a:solidFill>
                <a:latin typeface="黑体" panose="02010609060101010101" charset="-122"/>
                <a:ea typeface="黑体" panose="02010609060101010101" charset="-122"/>
                <a:sym typeface="+mn-ea"/>
              </a:rPr>
              <a:t>3</a:t>
            </a:r>
            <a:r>
              <a:rPr lang="zh-CN" altLang="en-US" sz="1400" dirty="0">
                <a:solidFill>
                  <a:schemeClr val="bg1"/>
                </a:solidFill>
                <a:latin typeface="黑体" panose="02010609060101010101" charset="-122"/>
                <a:ea typeface="黑体" panose="02010609060101010101" charset="-122"/>
                <a:sym typeface="+mn-ea"/>
              </a:rPr>
              <a:t>、</a:t>
            </a:r>
            <a:r>
              <a:rPr lang="en-US" altLang="zh-CN" sz="1400" dirty="0">
                <a:solidFill>
                  <a:schemeClr val="bg1"/>
                </a:solidFill>
                <a:latin typeface="黑体" panose="02010609060101010101" charset="-122"/>
                <a:ea typeface="黑体" panose="02010609060101010101" charset="-122"/>
                <a:sym typeface="+mn-ea"/>
              </a:rPr>
              <a:t>将采用与“互联网＋”相连接的特色销售渠道，针对不同的目标客户群体，采取不同的营销方式各个高校都采取了封校避免外出的防疫政策，借此契机，我们以此为突破口进行创业。</a:t>
            </a:r>
            <a:endParaRPr lang="en-US" altLang="zh-CN" sz="1400" dirty="0">
              <a:solidFill>
                <a:schemeClr val="bg1"/>
              </a:solidFill>
              <a:latin typeface="黑体" panose="02010609060101010101" charset="-122"/>
              <a:ea typeface="黑体" panose="02010609060101010101" charset="-122"/>
              <a:sym typeface="+mn-ea"/>
            </a:endParaRPr>
          </a:p>
        </p:txBody>
      </p:sp>
      <p:sp>
        <p:nvSpPr>
          <p:cNvPr id="48" name="矩形 47" descr="無用PPT原创模板，未经授权禁止商用&#10;关注公众号【無用PPT】获取更多模板&#10;联系微信：wuyppt"/>
          <p:cNvSpPr/>
          <p:nvPr/>
        </p:nvSpPr>
        <p:spPr>
          <a:xfrm>
            <a:off x="7502186" y="3984000"/>
            <a:ext cx="2391772" cy="523220"/>
          </a:xfrm>
          <a:prstGeom prst="rect">
            <a:avLst/>
          </a:prstGeom>
        </p:spPr>
        <p:txBody>
          <a:bodyPr wrap="square">
            <a:spAutoFit/>
          </a:bodyPr>
          <a:lstStyle/>
          <a:p>
            <a:r>
              <a:rPr lang="en-US" altLang="zh-CN" sz="2800" b="1" i="1" dirty="0">
                <a:solidFill>
                  <a:srgbClr val="647CF3"/>
                </a:solidFill>
                <a:latin typeface="思源黑体 CN Heavy" panose="020B0A00000000000000" pitchFamily="34" charset="-122"/>
                <a:ea typeface="思源黑体 CN Heavy" panose="020B0A00000000000000" pitchFamily="34" charset="-122"/>
                <a:cs typeface="Open Sans" charset="0"/>
                <a:sym typeface="+mn-ea"/>
              </a:rPr>
              <a:t>HREATS</a:t>
            </a:r>
            <a:endParaRPr lang="en-US" altLang="zh-CN" sz="2800" b="1" i="1" dirty="0">
              <a:solidFill>
                <a:srgbClr val="647CF3"/>
              </a:solidFill>
              <a:latin typeface="思源黑体 CN Heavy" panose="020B0A00000000000000" pitchFamily="34" charset="-122"/>
              <a:ea typeface="思源黑体 CN Heavy" panose="020B0A00000000000000" pitchFamily="34" charset="-122"/>
              <a:cs typeface="Open Sans" charset="0"/>
              <a:sym typeface="+mn-ea"/>
            </a:endParaRPr>
          </a:p>
        </p:txBody>
      </p:sp>
      <p:sp>
        <p:nvSpPr>
          <p:cNvPr id="50" name="矩形 49" descr="無用PPT原创模板，未经授权禁止商用&#10;关注公众号【無用PPT】获取更多模板&#10;联系微信：wuyppt"/>
          <p:cNvSpPr/>
          <p:nvPr/>
        </p:nvSpPr>
        <p:spPr>
          <a:xfrm>
            <a:off x="6087110" y="4421505"/>
            <a:ext cx="4956175" cy="1980863"/>
          </a:xfrm>
          <a:prstGeom prst="rect">
            <a:avLst/>
          </a:prstGeom>
        </p:spPr>
        <p:txBody>
          <a:bodyPr wrap="square">
            <a:spAutoFit/>
          </a:bodyPr>
          <a:lstStyle/>
          <a:p>
            <a:pPr algn="just">
              <a:lnSpc>
                <a:spcPct val="150000"/>
              </a:lnSpc>
            </a:pPr>
            <a:r>
              <a:rPr lang="en-US" altLang="zh-CN" sz="1400" dirty="0">
                <a:solidFill>
                  <a:schemeClr val="bg1"/>
                </a:solidFill>
                <a:latin typeface="黑体" panose="02010609060101010101" charset="-122"/>
                <a:ea typeface="黑体" panose="02010609060101010101" charset="-122"/>
                <a:sym typeface="+mn-ea"/>
              </a:rPr>
              <a:t>1</a:t>
            </a:r>
            <a:r>
              <a:rPr lang="zh-CN" altLang="en-US" sz="1400" dirty="0">
                <a:solidFill>
                  <a:schemeClr val="bg1"/>
                </a:solidFill>
                <a:latin typeface="黑体" panose="02010609060101010101" charset="-122"/>
                <a:ea typeface="黑体" panose="02010609060101010101" charset="-122"/>
                <a:sym typeface="+mn-ea"/>
              </a:rPr>
              <a:t>、</a:t>
            </a:r>
            <a:r>
              <a:rPr lang="en-US" altLang="zh-CN" sz="1400" dirty="0" err="1">
                <a:solidFill>
                  <a:schemeClr val="bg1"/>
                </a:solidFill>
                <a:latin typeface="黑体" panose="02010609060101010101" charset="-122"/>
                <a:ea typeface="黑体" panose="02010609060101010101" charset="-122"/>
                <a:sym typeface="+mn-ea"/>
              </a:rPr>
              <a:t>供应商产品对本公司生产业务影响相对较低</a:t>
            </a:r>
            <a:r>
              <a:rPr lang="en-US" altLang="zh-CN" sz="1400" dirty="0">
                <a:solidFill>
                  <a:schemeClr val="bg1"/>
                </a:solidFill>
                <a:latin typeface="黑体" panose="02010609060101010101" charset="-122"/>
                <a:ea typeface="黑体" panose="02010609060101010101" charset="-122"/>
                <a:sym typeface="+mn-ea"/>
              </a:rPr>
              <a:t>。</a:t>
            </a:r>
            <a:r>
              <a:rPr lang="zh-CN" altLang="en-US" sz="1400" dirty="0">
                <a:solidFill>
                  <a:schemeClr val="bg1"/>
                </a:solidFill>
                <a:latin typeface="黑体" panose="02010609060101010101" charset="-122"/>
                <a:ea typeface="黑体" panose="02010609060101010101" charset="-122"/>
                <a:sym typeface="+mn-ea"/>
              </a:rPr>
              <a:t>，</a:t>
            </a:r>
            <a:r>
              <a:rPr lang="en-US" altLang="zh-CN" sz="1400" dirty="0" err="1">
                <a:solidFill>
                  <a:schemeClr val="bg1"/>
                </a:solidFill>
                <a:latin typeface="黑体" panose="02010609060101010101" charset="-122"/>
                <a:ea typeface="黑体" panose="02010609060101010101" charset="-122"/>
                <a:sym typeface="+mn-ea"/>
              </a:rPr>
              <a:t>议价能力不足，不足以构成威胁</a:t>
            </a:r>
            <a:r>
              <a:rPr lang="en-US" altLang="zh-CN" sz="1400" dirty="0">
                <a:solidFill>
                  <a:schemeClr val="bg1"/>
                </a:solidFill>
                <a:latin typeface="黑体" panose="02010609060101010101" charset="-122"/>
                <a:ea typeface="黑体" panose="02010609060101010101" charset="-122"/>
                <a:sym typeface="+mn-ea"/>
              </a:rPr>
              <a:t>。</a:t>
            </a:r>
            <a:endParaRPr lang="en-US" altLang="zh-CN" sz="1400" dirty="0">
              <a:solidFill>
                <a:schemeClr val="bg1"/>
              </a:solidFill>
              <a:latin typeface="黑体" panose="02010609060101010101" charset="-122"/>
              <a:ea typeface="黑体" panose="02010609060101010101" charset="-122"/>
            </a:endParaRPr>
          </a:p>
          <a:p>
            <a:pPr algn="just">
              <a:lnSpc>
                <a:spcPct val="150000"/>
              </a:lnSpc>
            </a:pPr>
            <a:r>
              <a:rPr lang="en-US" altLang="zh-CN" sz="1400" dirty="0">
                <a:solidFill>
                  <a:schemeClr val="bg1"/>
                </a:solidFill>
                <a:latin typeface="黑体" panose="02010609060101010101" charset="-122"/>
                <a:ea typeface="黑体" panose="02010609060101010101" charset="-122"/>
                <a:sym typeface="+mn-ea"/>
              </a:rPr>
              <a:t>2</a:t>
            </a:r>
            <a:r>
              <a:rPr lang="zh-CN" altLang="en-US" sz="1400" dirty="0">
                <a:solidFill>
                  <a:schemeClr val="bg1"/>
                </a:solidFill>
                <a:latin typeface="黑体" panose="02010609060101010101" charset="-122"/>
                <a:ea typeface="黑体" panose="02010609060101010101" charset="-122"/>
                <a:sym typeface="+mn-ea"/>
              </a:rPr>
              <a:t>、</a:t>
            </a:r>
            <a:r>
              <a:rPr lang="en-US" altLang="zh-CN" sz="1400" dirty="0" err="1">
                <a:solidFill>
                  <a:schemeClr val="bg1"/>
                </a:solidFill>
                <a:latin typeface="黑体" panose="02010609060101010101" charset="-122"/>
                <a:ea typeface="黑体" panose="02010609060101010101" charset="-122"/>
                <a:sym typeface="+mn-ea"/>
              </a:rPr>
              <a:t>购买者基数较大，针对团购客户购买量大。购买者压价与要求提供较高的产品或服务质量的能力较弱</a:t>
            </a:r>
            <a:r>
              <a:rPr lang="en-US" altLang="zh-CN" sz="1400" dirty="0">
                <a:solidFill>
                  <a:schemeClr val="bg1"/>
                </a:solidFill>
                <a:latin typeface="黑体" panose="02010609060101010101" charset="-122"/>
                <a:ea typeface="黑体" panose="02010609060101010101" charset="-122"/>
                <a:sym typeface="+mn-ea"/>
              </a:rPr>
              <a:t>.</a:t>
            </a:r>
            <a:endParaRPr lang="en-US" altLang="zh-CN" sz="1400" dirty="0">
              <a:solidFill>
                <a:schemeClr val="bg1"/>
              </a:solidFill>
              <a:latin typeface="黑体" panose="02010609060101010101" charset="-122"/>
              <a:ea typeface="黑体" panose="02010609060101010101" charset="-122"/>
            </a:endParaRPr>
          </a:p>
          <a:p>
            <a:pPr algn="just">
              <a:lnSpc>
                <a:spcPct val="150000"/>
              </a:lnSpc>
            </a:pPr>
            <a:r>
              <a:rPr lang="en-US" altLang="zh-CN" sz="1400" dirty="0" err="1">
                <a:solidFill>
                  <a:schemeClr val="bg1"/>
                </a:solidFill>
                <a:latin typeface="黑体" panose="02010609060101010101" charset="-122"/>
                <a:ea typeface="黑体" panose="02010609060101010101" charset="-122"/>
                <a:sym typeface="+mn-ea"/>
              </a:rPr>
              <a:t>但市面上可能存在相类似的小程序，若不持续创新可能会对我们造成威胁</a:t>
            </a:r>
            <a:r>
              <a:rPr lang="en-US" altLang="zh-CN" sz="1400" dirty="0">
                <a:solidFill>
                  <a:schemeClr val="bg1"/>
                </a:solidFill>
                <a:latin typeface="黑体" panose="02010609060101010101" charset="-122"/>
                <a:ea typeface="黑体" panose="02010609060101010101" charset="-122"/>
                <a:sym typeface="+mn-ea"/>
              </a:rPr>
              <a:t>。 </a:t>
            </a:r>
            <a:endParaRPr lang="en-US" altLang="zh-CN" sz="1400" dirty="0">
              <a:solidFill>
                <a:schemeClr val="bg1"/>
              </a:solidFill>
              <a:latin typeface="黑体" panose="02010609060101010101" charset="-122"/>
              <a:ea typeface="黑体" panose="02010609060101010101" charset="-122"/>
              <a:sym typeface="+mn-ea"/>
            </a:endParaRPr>
          </a:p>
        </p:txBody>
      </p:sp>
      <p:cxnSp>
        <p:nvCxnSpPr>
          <p:cNvPr id="53" name="直接连接符 52" descr="無用PPT原创模板，未经授权禁止商用&#10;关注公众号【無用PPT】获取更多模板&#10;联系微信：wuyppt"/>
          <p:cNvCxnSpPr/>
          <p:nvPr/>
        </p:nvCxnSpPr>
        <p:spPr>
          <a:xfrm>
            <a:off x="363164" y="1173508"/>
            <a:ext cx="0" cy="3260034"/>
          </a:xfrm>
          <a:prstGeom prst="line">
            <a:avLst/>
          </a:prstGeom>
          <a:ln w="12700">
            <a:solidFill>
              <a:srgbClr val="647CF3"/>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descr="無用PPT原创模板，未经授权禁止商用&#10;关注公众号【無用PPT】获取更多模板&#10;联系微信：wuyppt"/>
          <p:cNvCxnSpPr/>
          <p:nvPr/>
        </p:nvCxnSpPr>
        <p:spPr>
          <a:xfrm>
            <a:off x="11608683" y="876963"/>
            <a:ext cx="0" cy="3260034"/>
          </a:xfrm>
          <a:prstGeom prst="line">
            <a:avLst/>
          </a:prstGeom>
          <a:ln w="12700">
            <a:solidFill>
              <a:srgbClr val="647CF3"/>
            </a:solidFill>
            <a:prstDash val="dash"/>
          </a:ln>
        </p:spPr>
        <p:style>
          <a:lnRef idx="1">
            <a:schemeClr val="accent1"/>
          </a:lnRef>
          <a:fillRef idx="0">
            <a:schemeClr val="accent1"/>
          </a:fillRef>
          <a:effectRef idx="0">
            <a:schemeClr val="accent1"/>
          </a:effectRef>
          <a:fontRef idx="minor">
            <a:schemeClr val="tx1"/>
          </a:fontRef>
        </p:style>
      </p:cxnSp>
      <p:sp>
        <p:nvSpPr>
          <p:cNvPr id="56" name="立方体 55" descr="無用PPT原创模板，未经授权禁止商用&#10;关注公众号【無用PPT】获取更多模板&#10;联系微信：wuyppt"/>
          <p:cNvSpPr/>
          <p:nvPr/>
        </p:nvSpPr>
        <p:spPr>
          <a:xfrm>
            <a:off x="4730750" y="1362075"/>
            <a:ext cx="2579370" cy="288353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無用PPT原创模板，未经授权禁止商用&#10;关注公众号【無用PPT】获取更多模板&#10;联系微信：wuyppt"/>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5199554" y="3206520"/>
            <a:ext cx="1314816" cy="6887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無用PPT原创模板，未经授权禁止商用&#10;关注公众号【無用PPT】获取更多模板&#10;联系微信：wuyppt"/>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a:xfrm>
            <a:off x="2072170" y="2160010"/>
            <a:ext cx="8047659" cy="3374292"/>
          </a:xfrm>
          <a:prstGeom prst="rect">
            <a:avLst/>
          </a:prstGeom>
        </p:spPr>
      </p:pic>
      <p:pic>
        <p:nvPicPr>
          <p:cNvPr id="14" name="图片 13" descr="無用PPT原创模板，未经授权禁止商用&#10;关注公众号【無用PPT】获取更多模板&#10;联系微信：wuyppt"/>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5015827" y="3264415"/>
            <a:ext cx="2160344" cy="1131607"/>
          </a:xfrm>
          <a:prstGeom prst="rect">
            <a:avLst/>
          </a:prstGeom>
        </p:spPr>
      </p:pic>
      <p:sp>
        <p:nvSpPr>
          <p:cNvPr id="3" name="矩形 2" descr="無用PPT原创模板，未经授权禁止商用&#10;关注公众号【無用PPT】获取更多模板&#10;联系微信：wuyppt"/>
          <p:cNvSpPr/>
          <p:nvPr/>
        </p:nvSpPr>
        <p:spPr>
          <a:xfrm>
            <a:off x="962884" y="369614"/>
            <a:ext cx="4118162" cy="144526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STP</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战略</a:t>
            </a:r>
            <a:endPar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a:p>
            <a:r>
              <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  </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市场细分</a:t>
            </a:r>
            <a:endPar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2" name="矩形 1" descr="無用PPT原创模板，未经授权禁止商用&#10;关注公众号【無用PPT】获取更多模板&#10;联系微信：wuyppt"/>
          <p:cNvSpPr/>
          <p:nvPr/>
        </p:nvSpPr>
        <p:spPr>
          <a:xfrm>
            <a:off x="659130" y="2246630"/>
            <a:ext cx="10935970" cy="3210560"/>
          </a:xfrm>
          <a:prstGeom prst="rect">
            <a:avLst/>
          </a:prstGeom>
          <a:solidFill>
            <a:srgbClr val="647CF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無用PPT原创模板，未经授权禁止商用&#10;关注公众号【無用PPT】获取更多模板&#10;联系微信：wuyppt"/>
          <p:cNvPicPr>
            <a:picLocks noChangeAspect="1"/>
          </p:cNvPicPr>
          <p:nvPr/>
        </p:nvPicPr>
        <p:blipFill rotWithShape="1">
          <a:blip r:embed="rId4" cstate="print">
            <a:extLst>
              <a:ext uri="{28A0092B-C50C-407E-A947-70E740481C1C}">
                <a14:useLocalDpi xmlns:a14="http://schemas.microsoft.com/office/drawing/2010/main" val="0"/>
              </a:ext>
            </a:extLst>
          </a:blip>
          <a:srcRect t="7722" b="11650"/>
          <a:stretch>
            <a:fillRect/>
          </a:stretch>
        </p:blipFill>
        <p:spPr>
          <a:xfrm rot="16200000">
            <a:off x="5645382" y="1667494"/>
            <a:ext cx="901236" cy="901047"/>
          </a:xfrm>
          <a:prstGeom prst="rect">
            <a:avLst/>
          </a:prstGeom>
        </p:spPr>
      </p:pic>
      <p:sp>
        <p:nvSpPr>
          <p:cNvPr id="15" name="Freeform 28" descr="無用PPT原创模板，未经授权禁止商用&#10;关注公众号【無用PPT】获取更多模板&#10;联系微信：wuyppt"/>
          <p:cNvSpPr>
            <a:spLocks noEditPoints="1"/>
          </p:cNvSpPr>
          <p:nvPr/>
        </p:nvSpPr>
        <p:spPr bwMode="auto">
          <a:xfrm>
            <a:off x="10507570" y="3679416"/>
            <a:ext cx="334272" cy="335478"/>
          </a:xfrm>
          <a:custGeom>
            <a:avLst/>
            <a:gdLst>
              <a:gd name="T0" fmla="*/ 172 w 176"/>
              <a:gd name="T1" fmla="*/ 0 h 176"/>
              <a:gd name="T2" fmla="*/ 28 w 176"/>
              <a:gd name="T3" fmla="*/ 0 h 176"/>
              <a:gd name="T4" fmla="*/ 24 w 176"/>
              <a:gd name="T5" fmla="*/ 4 h 176"/>
              <a:gd name="T6" fmla="*/ 24 w 176"/>
              <a:gd name="T7" fmla="*/ 64 h 176"/>
              <a:gd name="T8" fmla="*/ 28 w 176"/>
              <a:gd name="T9" fmla="*/ 68 h 176"/>
              <a:gd name="T10" fmla="*/ 32 w 176"/>
              <a:gd name="T11" fmla="*/ 64 h 176"/>
              <a:gd name="T12" fmla="*/ 32 w 176"/>
              <a:gd name="T13" fmla="*/ 8 h 176"/>
              <a:gd name="T14" fmla="*/ 168 w 176"/>
              <a:gd name="T15" fmla="*/ 8 h 176"/>
              <a:gd name="T16" fmla="*/ 168 w 176"/>
              <a:gd name="T17" fmla="*/ 168 h 176"/>
              <a:gd name="T18" fmla="*/ 32 w 176"/>
              <a:gd name="T19" fmla="*/ 168 h 176"/>
              <a:gd name="T20" fmla="*/ 32 w 176"/>
              <a:gd name="T21" fmla="*/ 112 h 176"/>
              <a:gd name="T22" fmla="*/ 28 w 176"/>
              <a:gd name="T23" fmla="*/ 108 h 176"/>
              <a:gd name="T24" fmla="*/ 24 w 176"/>
              <a:gd name="T25" fmla="*/ 112 h 176"/>
              <a:gd name="T26" fmla="*/ 24 w 176"/>
              <a:gd name="T27" fmla="*/ 172 h 176"/>
              <a:gd name="T28" fmla="*/ 28 w 176"/>
              <a:gd name="T29" fmla="*/ 176 h 176"/>
              <a:gd name="T30" fmla="*/ 172 w 176"/>
              <a:gd name="T31" fmla="*/ 176 h 176"/>
              <a:gd name="T32" fmla="*/ 176 w 176"/>
              <a:gd name="T33" fmla="*/ 172 h 176"/>
              <a:gd name="T34" fmla="*/ 176 w 176"/>
              <a:gd name="T35" fmla="*/ 4 h 176"/>
              <a:gd name="T36" fmla="*/ 172 w 176"/>
              <a:gd name="T37" fmla="*/ 0 h 176"/>
              <a:gd name="T38" fmla="*/ 105 w 176"/>
              <a:gd name="T39" fmla="*/ 117 h 176"/>
              <a:gd name="T40" fmla="*/ 104 w 176"/>
              <a:gd name="T41" fmla="*/ 120 h 176"/>
              <a:gd name="T42" fmla="*/ 108 w 176"/>
              <a:gd name="T43" fmla="*/ 124 h 176"/>
              <a:gd name="T44" fmla="*/ 111 w 176"/>
              <a:gd name="T45" fmla="*/ 123 h 176"/>
              <a:gd name="T46" fmla="*/ 143 w 176"/>
              <a:gd name="T47" fmla="*/ 91 h 176"/>
              <a:gd name="T48" fmla="*/ 144 w 176"/>
              <a:gd name="T49" fmla="*/ 88 h 176"/>
              <a:gd name="T50" fmla="*/ 143 w 176"/>
              <a:gd name="T51" fmla="*/ 85 h 176"/>
              <a:gd name="T52" fmla="*/ 111 w 176"/>
              <a:gd name="T53" fmla="*/ 53 h 176"/>
              <a:gd name="T54" fmla="*/ 108 w 176"/>
              <a:gd name="T55" fmla="*/ 52 h 176"/>
              <a:gd name="T56" fmla="*/ 104 w 176"/>
              <a:gd name="T57" fmla="*/ 56 h 176"/>
              <a:gd name="T58" fmla="*/ 105 w 176"/>
              <a:gd name="T59" fmla="*/ 59 h 176"/>
              <a:gd name="T60" fmla="*/ 130 w 176"/>
              <a:gd name="T61" fmla="*/ 84 h 176"/>
              <a:gd name="T62" fmla="*/ 4 w 176"/>
              <a:gd name="T63" fmla="*/ 84 h 176"/>
              <a:gd name="T64" fmla="*/ 0 w 176"/>
              <a:gd name="T65" fmla="*/ 88 h 176"/>
              <a:gd name="T66" fmla="*/ 4 w 176"/>
              <a:gd name="T67" fmla="*/ 92 h 176"/>
              <a:gd name="T68" fmla="*/ 130 w 176"/>
              <a:gd name="T69" fmla="*/ 92 h 176"/>
              <a:gd name="T70" fmla="*/ 105 w 176"/>
              <a:gd name="T71"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2" y="0"/>
                </a:moveTo>
                <a:cubicBezTo>
                  <a:pt x="28" y="0"/>
                  <a:pt x="28" y="0"/>
                  <a:pt x="28" y="0"/>
                </a:cubicBezTo>
                <a:cubicBezTo>
                  <a:pt x="26" y="0"/>
                  <a:pt x="24" y="2"/>
                  <a:pt x="24" y="4"/>
                </a:cubicBezTo>
                <a:cubicBezTo>
                  <a:pt x="24" y="64"/>
                  <a:pt x="24" y="64"/>
                  <a:pt x="24" y="64"/>
                </a:cubicBezTo>
                <a:cubicBezTo>
                  <a:pt x="24" y="66"/>
                  <a:pt x="26" y="68"/>
                  <a:pt x="28" y="68"/>
                </a:cubicBezTo>
                <a:cubicBezTo>
                  <a:pt x="30" y="68"/>
                  <a:pt x="32" y="66"/>
                  <a:pt x="32" y="64"/>
                </a:cubicBezTo>
                <a:cubicBezTo>
                  <a:pt x="32" y="8"/>
                  <a:pt x="32" y="8"/>
                  <a:pt x="32" y="8"/>
                </a:cubicBezTo>
                <a:cubicBezTo>
                  <a:pt x="168" y="8"/>
                  <a:pt x="168" y="8"/>
                  <a:pt x="168" y="8"/>
                </a:cubicBezTo>
                <a:cubicBezTo>
                  <a:pt x="168" y="168"/>
                  <a:pt x="168" y="168"/>
                  <a:pt x="168" y="168"/>
                </a:cubicBezTo>
                <a:cubicBezTo>
                  <a:pt x="32" y="168"/>
                  <a:pt x="32" y="168"/>
                  <a:pt x="32" y="168"/>
                </a:cubicBezTo>
                <a:cubicBezTo>
                  <a:pt x="32" y="112"/>
                  <a:pt x="32" y="112"/>
                  <a:pt x="32" y="112"/>
                </a:cubicBezTo>
                <a:cubicBezTo>
                  <a:pt x="32" y="110"/>
                  <a:pt x="30" y="108"/>
                  <a:pt x="28" y="108"/>
                </a:cubicBezTo>
                <a:cubicBezTo>
                  <a:pt x="26" y="108"/>
                  <a:pt x="24" y="110"/>
                  <a:pt x="24" y="112"/>
                </a:cubicBezTo>
                <a:cubicBezTo>
                  <a:pt x="24" y="172"/>
                  <a:pt x="24" y="172"/>
                  <a:pt x="24" y="172"/>
                </a:cubicBezTo>
                <a:cubicBezTo>
                  <a:pt x="24" y="174"/>
                  <a:pt x="26" y="176"/>
                  <a:pt x="28" y="176"/>
                </a:cubicBezTo>
                <a:cubicBezTo>
                  <a:pt x="172" y="176"/>
                  <a:pt x="172" y="176"/>
                  <a:pt x="172" y="176"/>
                </a:cubicBezTo>
                <a:cubicBezTo>
                  <a:pt x="174" y="176"/>
                  <a:pt x="176" y="174"/>
                  <a:pt x="176" y="172"/>
                </a:cubicBezTo>
                <a:cubicBezTo>
                  <a:pt x="176" y="4"/>
                  <a:pt x="176" y="4"/>
                  <a:pt x="176" y="4"/>
                </a:cubicBezTo>
                <a:cubicBezTo>
                  <a:pt x="176" y="2"/>
                  <a:pt x="174" y="0"/>
                  <a:pt x="172" y="0"/>
                </a:cubicBezTo>
                <a:moveTo>
                  <a:pt x="105" y="117"/>
                </a:moveTo>
                <a:cubicBezTo>
                  <a:pt x="104" y="118"/>
                  <a:pt x="104" y="119"/>
                  <a:pt x="104" y="120"/>
                </a:cubicBezTo>
                <a:cubicBezTo>
                  <a:pt x="104" y="122"/>
                  <a:pt x="106" y="124"/>
                  <a:pt x="108" y="124"/>
                </a:cubicBezTo>
                <a:cubicBezTo>
                  <a:pt x="109" y="124"/>
                  <a:pt x="110" y="124"/>
                  <a:pt x="111" y="123"/>
                </a:cubicBezTo>
                <a:cubicBezTo>
                  <a:pt x="143" y="91"/>
                  <a:pt x="143" y="91"/>
                  <a:pt x="143" y="91"/>
                </a:cubicBezTo>
                <a:cubicBezTo>
                  <a:pt x="144" y="90"/>
                  <a:pt x="144" y="89"/>
                  <a:pt x="144" y="88"/>
                </a:cubicBezTo>
                <a:cubicBezTo>
                  <a:pt x="144" y="87"/>
                  <a:pt x="144" y="86"/>
                  <a:pt x="143" y="85"/>
                </a:cubicBezTo>
                <a:cubicBezTo>
                  <a:pt x="111" y="53"/>
                  <a:pt x="111" y="53"/>
                  <a:pt x="111" y="53"/>
                </a:cubicBezTo>
                <a:cubicBezTo>
                  <a:pt x="110" y="52"/>
                  <a:pt x="109" y="52"/>
                  <a:pt x="108" y="52"/>
                </a:cubicBezTo>
                <a:cubicBezTo>
                  <a:pt x="106" y="52"/>
                  <a:pt x="104" y="54"/>
                  <a:pt x="104" y="56"/>
                </a:cubicBezTo>
                <a:cubicBezTo>
                  <a:pt x="104" y="57"/>
                  <a:pt x="104" y="58"/>
                  <a:pt x="105" y="59"/>
                </a:cubicBezTo>
                <a:cubicBezTo>
                  <a:pt x="130" y="84"/>
                  <a:pt x="130" y="84"/>
                  <a:pt x="130" y="84"/>
                </a:cubicBezTo>
                <a:cubicBezTo>
                  <a:pt x="4" y="84"/>
                  <a:pt x="4" y="84"/>
                  <a:pt x="4" y="84"/>
                </a:cubicBezTo>
                <a:cubicBezTo>
                  <a:pt x="2" y="84"/>
                  <a:pt x="0" y="86"/>
                  <a:pt x="0" y="88"/>
                </a:cubicBezTo>
                <a:cubicBezTo>
                  <a:pt x="0" y="90"/>
                  <a:pt x="2" y="92"/>
                  <a:pt x="4" y="92"/>
                </a:cubicBezTo>
                <a:cubicBezTo>
                  <a:pt x="130" y="92"/>
                  <a:pt x="130" y="92"/>
                  <a:pt x="130" y="92"/>
                </a:cubicBezTo>
                <a:lnTo>
                  <a:pt x="105" y="117"/>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17" name="Freeform 29" descr="無用PPT原创模板，未经授权禁止商用&#10;关注公众号【無用PPT】获取更多模板&#10;联系微信：wuyppt"/>
          <p:cNvSpPr>
            <a:spLocks noEditPoints="1"/>
          </p:cNvSpPr>
          <p:nvPr/>
        </p:nvSpPr>
        <p:spPr bwMode="auto">
          <a:xfrm>
            <a:off x="1350156" y="3679416"/>
            <a:ext cx="334272" cy="335478"/>
          </a:xfrm>
          <a:custGeom>
            <a:avLst/>
            <a:gdLst>
              <a:gd name="T0" fmla="*/ 148 w 176"/>
              <a:gd name="T1" fmla="*/ 108 h 176"/>
              <a:gd name="T2" fmla="*/ 144 w 176"/>
              <a:gd name="T3" fmla="*/ 112 h 176"/>
              <a:gd name="T4" fmla="*/ 144 w 176"/>
              <a:gd name="T5" fmla="*/ 168 h 176"/>
              <a:gd name="T6" fmla="*/ 8 w 176"/>
              <a:gd name="T7" fmla="*/ 168 h 176"/>
              <a:gd name="T8" fmla="*/ 8 w 176"/>
              <a:gd name="T9" fmla="*/ 8 h 176"/>
              <a:gd name="T10" fmla="*/ 144 w 176"/>
              <a:gd name="T11" fmla="*/ 8 h 176"/>
              <a:gd name="T12" fmla="*/ 144 w 176"/>
              <a:gd name="T13" fmla="*/ 64 h 176"/>
              <a:gd name="T14" fmla="*/ 148 w 176"/>
              <a:gd name="T15" fmla="*/ 68 h 176"/>
              <a:gd name="T16" fmla="*/ 152 w 176"/>
              <a:gd name="T17" fmla="*/ 64 h 176"/>
              <a:gd name="T18" fmla="*/ 152 w 176"/>
              <a:gd name="T19" fmla="*/ 4 h 176"/>
              <a:gd name="T20" fmla="*/ 148 w 176"/>
              <a:gd name="T21" fmla="*/ 0 h 176"/>
              <a:gd name="T22" fmla="*/ 4 w 176"/>
              <a:gd name="T23" fmla="*/ 0 h 176"/>
              <a:gd name="T24" fmla="*/ 0 w 176"/>
              <a:gd name="T25" fmla="*/ 4 h 176"/>
              <a:gd name="T26" fmla="*/ 0 w 176"/>
              <a:gd name="T27" fmla="*/ 172 h 176"/>
              <a:gd name="T28" fmla="*/ 4 w 176"/>
              <a:gd name="T29" fmla="*/ 176 h 176"/>
              <a:gd name="T30" fmla="*/ 148 w 176"/>
              <a:gd name="T31" fmla="*/ 176 h 176"/>
              <a:gd name="T32" fmla="*/ 152 w 176"/>
              <a:gd name="T33" fmla="*/ 172 h 176"/>
              <a:gd name="T34" fmla="*/ 152 w 176"/>
              <a:gd name="T35" fmla="*/ 112 h 176"/>
              <a:gd name="T36" fmla="*/ 148 w 176"/>
              <a:gd name="T37" fmla="*/ 108 h 176"/>
              <a:gd name="T38" fmla="*/ 172 w 176"/>
              <a:gd name="T39" fmla="*/ 84 h 176"/>
              <a:gd name="T40" fmla="*/ 46 w 176"/>
              <a:gd name="T41" fmla="*/ 84 h 176"/>
              <a:gd name="T42" fmla="*/ 71 w 176"/>
              <a:gd name="T43" fmla="*/ 59 h 176"/>
              <a:gd name="T44" fmla="*/ 72 w 176"/>
              <a:gd name="T45" fmla="*/ 56 h 176"/>
              <a:gd name="T46" fmla="*/ 68 w 176"/>
              <a:gd name="T47" fmla="*/ 52 h 176"/>
              <a:gd name="T48" fmla="*/ 65 w 176"/>
              <a:gd name="T49" fmla="*/ 53 h 176"/>
              <a:gd name="T50" fmla="*/ 33 w 176"/>
              <a:gd name="T51" fmla="*/ 85 h 176"/>
              <a:gd name="T52" fmla="*/ 32 w 176"/>
              <a:gd name="T53" fmla="*/ 88 h 176"/>
              <a:gd name="T54" fmla="*/ 33 w 176"/>
              <a:gd name="T55" fmla="*/ 91 h 176"/>
              <a:gd name="T56" fmla="*/ 65 w 176"/>
              <a:gd name="T57" fmla="*/ 123 h 176"/>
              <a:gd name="T58" fmla="*/ 68 w 176"/>
              <a:gd name="T59" fmla="*/ 124 h 176"/>
              <a:gd name="T60" fmla="*/ 72 w 176"/>
              <a:gd name="T61" fmla="*/ 120 h 176"/>
              <a:gd name="T62" fmla="*/ 71 w 176"/>
              <a:gd name="T63" fmla="*/ 117 h 176"/>
              <a:gd name="T64" fmla="*/ 46 w 176"/>
              <a:gd name="T65" fmla="*/ 92 h 176"/>
              <a:gd name="T66" fmla="*/ 172 w 176"/>
              <a:gd name="T67" fmla="*/ 92 h 176"/>
              <a:gd name="T68" fmla="*/ 176 w 176"/>
              <a:gd name="T69" fmla="*/ 88 h 176"/>
              <a:gd name="T70" fmla="*/ 172 w 176"/>
              <a:gd name="T71"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48" y="108"/>
                </a:moveTo>
                <a:cubicBezTo>
                  <a:pt x="146" y="108"/>
                  <a:pt x="144" y="110"/>
                  <a:pt x="144" y="112"/>
                </a:cubicBezTo>
                <a:cubicBezTo>
                  <a:pt x="144" y="168"/>
                  <a:pt x="144" y="168"/>
                  <a:pt x="144" y="168"/>
                </a:cubicBezTo>
                <a:cubicBezTo>
                  <a:pt x="8" y="168"/>
                  <a:pt x="8" y="168"/>
                  <a:pt x="8" y="168"/>
                </a:cubicBezTo>
                <a:cubicBezTo>
                  <a:pt x="8" y="8"/>
                  <a:pt x="8" y="8"/>
                  <a:pt x="8" y="8"/>
                </a:cubicBezTo>
                <a:cubicBezTo>
                  <a:pt x="144" y="8"/>
                  <a:pt x="144" y="8"/>
                  <a:pt x="144" y="8"/>
                </a:cubicBezTo>
                <a:cubicBezTo>
                  <a:pt x="144" y="64"/>
                  <a:pt x="144" y="64"/>
                  <a:pt x="144" y="64"/>
                </a:cubicBezTo>
                <a:cubicBezTo>
                  <a:pt x="144" y="66"/>
                  <a:pt x="146" y="68"/>
                  <a:pt x="148" y="68"/>
                </a:cubicBezTo>
                <a:cubicBezTo>
                  <a:pt x="150" y="68"/>
                  <a:pt x="152" y="66"/>
                  <a:pt x="152" y="64"/>
                </a:cubicBezTo>
                <a:cubicBezTo>
                  <a:pt x="152" y="4"/>
                  <a:pt x="152" y="4"/>
                  <a:pt x="152" y="4"/>
                </a:cubicBezTo>
                <a:cubicBezTo>
                  <a:pt x="152" y="2"/>
                  <a:pt x="150" y="0"/>
                  <a:pt x="148" y="0"/>
                </a:cubicBezTo>
                <a:cubicBezTo>
                  <a:pt x="4" y="0"/>
                  <a:pt x="4" y="0"/>
                  <a:pt x="4" y="0"/>
                </a:cubicBezTo>
                <a:cubicBezTo>
                  <a:pt x="2" y="0"/>
                  <a:pt x="0" y="2"/>
                  <a:pt x="0" y="4"/>
                </a:cubicBezTo>
                <a:cubicBezTo>
                  <a:pt x="0" y="172"/>
                  <a:pt x="0" y="172"/>
                  <a:pt x="0" y="172"/>
                </a:cubicBezTo>
                <a:cubicBezTo>
                  <a:pt x="0" y="174"/>
                  <a:pt x="2" y="176"/>
                  <a:pt x="4" y="176"/>
                </a:cubicBezTo>
                <a:cubicBezTo>
                  <a:pt x="148" y="176"/>
                  <a:pt x="148" y="176"/>
                  <a:pt x="148" y="176"/>
                </a:cubicBezTo>
                <a:cubicBezTo>
                  <a:pt x="150" y="176"/>
                  <a:pt x="152" y="174"/>
                  <a:pt x="152" y="172"/>
                </a:cubicBezTo>
                <a:cubicBezTo>
                  <a:pt x="152" y="112"/>
                  <a:pt x="152" y="112"/>
                  <a:pt x="152" y="112"/>
                </a:cubicBezTo>
                <a:cubicBezTo>
                  <a:pt x="152" y="110"/>
                  <a:pt x="150" y="108"/>
                  <a:pt x="148" y="108"/>
                </a:cubicBezTo>
                <a:moveTo>
                  <a:pt x="172" y="84"/>
                </a:moveTo>
                <a:cubicBezTo>
                  <a:pt x="46" y="84"/>
                  <a:pt x="46" y="84"/>
                  <a:pt x="46" y="84"/>
                </a:cubicBezTo>
                <a:cubicBezTo>
                  <a:pt x="71" y="59"/>
                  <a:pt x="71" y="59"/>
                  <a:pt x="71" y="59"/>
                </a:cubicBezTo>
                <a:cubicBezTo>
                  <a:pt x="72" y="58"/>
                  <a:pt x="72" y="57"/>
                  <a:pt x="72" y="56"/>
                </a:cubicBezTo>
                <a:cubicBezTo>
                  <a:pt x="72" y="54"/>
                  <a:pt x="70" y="52"/>
                  <a:pt x="68" y="52"/>
                </a:cubicBezTo>
                <a:cubicBezTo>
                  <a:pt x="67" y="52"/>
                  <a:pt x="66" y="52"/>
                  <a:pt x="65" y="53"/>
                </a:cubicBezTo>
                <a:cubicBezTo>
                  <a:pt x="33" y="85"/>
                  <a:pt x="33" y="85"/>
                  <a:pt x="33" y="85"/>
                </a:cubicBezTo>
                <a:cubicBezTo>
                  <a:pt x="32" y="86"/>
                  <a:pt x="32" y="87"/>
                  <a:pt x="32" y="88"/>
                </a:cubicBezTo>
                <a:cubicBezTo>
                  <a:pt x="32" y="89"/>
                  <a:pt x="32" y="90"/>
                  <a:pt x="33" y="91"/>
                </a:cubicBezTo>
                <a:cubicBezTo>
                  <a:pt x="65" y="123"/>
                  <a:pt x="65" y="123"/>
                  <a:pt x="65" y="123"/>
                </a:cubicBezTo>
                <a:cubicBezTo>
                  <a:pt x="66" y="124"/>
                  <a:pt x="67" y="124"/>
                  <a:pt x="68" y="124"/>
                </a:cubicBezTo>
                <a:cubicBezTo>
                  <a:pt x="70" y="124"/>
                  <a:pt x="72" y="122"/>
                  <a:pt x="72" y="120"/>
                </a:cubicBezTo>
                <a:cubicBezTo>
                  <a:pt x="72" y="119"/>
                  <a:pt x="72" y="118"/>
                  <a:pt x="71" y="117"/>
                </a:cubicBezTo>
                <a:cubicBezTo>
                  <a:pt x="46" y="92"/>
                  <a:pt x="46" y="92"/>
                  <a:pt x="46" y="92"/>
                </a:cubicBezTo>
                <a:cubicBezTo>
                  <a:pt x="172" y="92"/>
                  <a:pt x="172" y="92"/>
                  <a:pt x="172" y="92"/>
                </a:cubicBezTo>
                <a:cubicBezTo>
                  <a:pt x="174" y="92"/>
                  <a:pt x="176" y="90"/>
                  <a:pt x="176" y="88"/>
                </a:cubicBezTo>
                <a:cubicBezTo>
                  <a:pt x="176" y="86"/>
                  <a:pt x="174" y="84"/>
                  <a:pt x="172" y="84"/>
                </a:cubicBezTo>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20" name="矩形 19" descr="無用PPT原创模板，未经授权禁止商用&#10;关注公众号【無用PPT】获取更多模板&#10;联系微信：wuyppt"/>
          <p:cNvSpPr/>
          <p:nvPr/>
        </p:nvSpPr>
        <p:spPr>
          <a:xfrm>
            <a:off x="2160934" y="2610128"/>
            <a:ext cx="8152765" cy="2813399"/>
          </a:xfrm>
          <a:prstGeom prst="rect">
            <a:avLst/>
          </a:prstGeom>
        </p:spPr>
        <p:txBody>
          <a:bodyPr wrap="square">
            <a:spAutoFit/>
          </a:bodyPr>
          <a:lstStyle/>
          <a:p>
            <a:pPr algn="just">
              <a:lnSpc>
                <a:spcPct val="150000"/>
              </a:lnSpc>
            </a:pPr>
            <a:r>
              <a:rPr lang="zh-CN" altLang="en-US" sz="2400" dirty="0">
                <a:solidFill>
                  <a:srgbClr val="FFFF00"/>
                </a:solidFill>
                <a:latin typeface="黑体" panose="02010609060101010101" charset="-122"/>
                <a:ea typeface="黑体" panose="02010609060101010101" charset="-122"/>
                <a:sym typeface="+mn-ea"/>
              </a:rPr>
              <a:t>市场细分</a:t>
            </a:r>
            <a:r>
              <a:rPr lang="zh-CN" altLang="en-US" sz="2400" dirty="0">
                <a:solidFill>
                  <a:schemeClr val="bg1"/>
                </a:solidFill>
                <a:latin typeface="黑体" panose="02010609060101010101" charset="-122"/>
                <a:ea typeface="黑体" panose="02010609060101010101" charset="-122"/>
                <a:sym typeface="+mn-ea"/>
              </a:rPr>
              <a:t>：</a:t>
            </a:r>
            <a:endParaRPr lang="zh-CN" altLang="en-US" sz="2400" dirty="0">
              <a:solidFill>
                <a:schemeClr val="bg1"/>
              </a:solidFill>
              <a:latin typeface="黑体" panose="02010609060101010101" charset="-122"/>
              <a:ea typeface="黑体" panose="02010609060101010101" charset="-122"/>
            </a:endParaRPr>
          </a:p>
          <a:p>
            <a:pPr algn="just">
              <a:lnSpc>
                <a:spcPct val="150000"/>
              </a:lnSpc>
            </a:pPr>
            <a:r>
              <a:rPr lang="zh-CN" altLang="en-US" sz="2000" dirty="0">
                <a:solidFill>
                  <a:schemeClr val="bg1"/>
                </a:solidFill>
                <a:latin typeface="黑体" panose="02010609060101010101" charset="-122"/>
                <a:ea typeface="黑体" panose="02010609060101010101" charset="-122"/>
                <a:sym typeface="+mn-ea"/>
              </a:rPr>
              <a:t>根据物品大小划分，分为</a:t>
            </a:r>
            <a:r>
              <a:rPr lang="zh-CN" altLang="en-US" sz="2000" dirty="0">
                <a:solidFill>
                  <a:srgbClr val="FFFF00"/>
                </a:solidFill>
                <a:latin typeface="黑体" panose="02010609060101010101" charset="-122"/>
                <a:ea typeface="黑体" panose="02010609060101010101" charset="-122"/>
                <a:sym typeface="+mn-ea"/>
              </a:rPr>
              <a:t>球鞋干洗，个性定制，大件及干洗</a:t>
            </a:r>
            <a:r>
              <a:rPr lang="zh-CN" altLang="en-US" sz="2000" dirty="0">
                <a:solidFill>
                  <a:schemeClr val="bg1"/>
                </a:solidFill>
                <a:latin typeface="黑体" panose="02010609060101010101" charset="-122"/>
                <a:ea typeface="黑体" panose="02010609060101010101" charset="-122"/>
                <a:sym typeface="+mn-ea"/>
              </a:rPr>
              <a:t>，</a:t>
            </a:r>
            <a:endParaRPr lang="zh-CN" altLang="en-US" sz="2000" dirty="0">
              <a:solidFill>
                <a:schemeClr val="bg1"/>
              </a:solidFill>
              <a:latin typeface="黑体" panose="02010609060101010101" charset="-122"/>
              <a:ea typeface="黑体" panose="02010609060101010101" charset="-122"/>
              <a:sym typeface="+mn-ea"/>
            </a:endParaRPr>
          </a:p>
          <a:p>
            <a:pPr algn="just">
              <a:lnSpc>
                <a:spcPct val="150000"/>
              </a:lnSpc>
            </a:pPr>
            <a:r>
              <a:rPr lang="zh-CN" altLang="en-US" sz="2000" dirty="0">
                <a:solidFill>
                  <a:schemeClr val="bg1"/>
                </a:solidFill>
                <a:latin typeface="黑体" panose="02010609060101010101" charset="-122"/>
                <a:ea typeface="黑体" panose="02010609060101010101" charset="-122"/>
                <a:sym typeface="+mn-ea"/>
              </a:rPr>
              <a:t>大件物品寄存和宿舍整理以及客户对各种个性化喜好进行细分。</a:t>
            </a:r>
            <a:endParaRPr lang="zh-CN" altLang="en-US" sz="2000" dirty="0">
              <a:solidFill>
                <a:schemeClr val="bg1"/>
              </a:solidFill>
              <a:latin typeface="黑体" panose="02010609060101010101" charset="-122"/>
              <a:ea typeface="黑体" panose="02010609060101010101" charset="-122"/>
              <a:sym typeface="+mn-ea"/>
            </a:endParaRPr>
          </a:p>
          <a:p>
            <a:pPr algn="just">
              <a:lnSpc>
                <a:spcPct val="150000"/>
              </a:lnSpc>
            </a:pPr>
            <a:r>
              <a:rPr lang="zh-CN" altLang="en-US" sz="2000" dirty="0">
                <a:solidFill>
                  <a:schemeClr val="bg1"/>
                </a:solidFill>
                <a:latin typeface="黑体" panose="02010609060101010101" charset="-122"/>
                <a:ea typeface="黑体" panose="02010609060101010101" charset="-122"/>
                <a:sym typeface="+mn-ea"/>
              </a:rPr>
              <a:t>目标客户前期暂定为</a:t>
            </a:r>
            <a:r>
              <a:rPr lang="zh-CN" altLang="en-US" sz="2000" dirty="0">
                <a:solidFill>
                  <a:srgbClr val="FFFF00"/>
                </a:solidFill>
                <a:latin typeface="黑体" panose="02010609060101010101" charset="-122"/>
                <a:ea typeface="黑体" panose="02010609060101010101" charset="-122"/>
                <a:sym typeface="+mn-ea"/>
              </a:rPr>
              <a:t>学生、教职工</a:t>
            </a:r>
            <a:r>
              <a:rPr lang="zh-CN" altLang="en-US" sz="2000" dirty="0">
                <a:solidFill>
                  <a:schemeClr val="bg1"/>
                </a:solidFill>
                <a:latin typeface="黑体" panose="02010609060101010101" charset="-122"/>
                <a:ea typeface="黑体" panose="02010609060101010101" charset="-122"/>
                <a:sym typeface="+mn-ea"/>
              </a:rPr>
              <a:t>等在校人员。</a:t>
            </a:r>
            <a:endParaRPr lang="zh-CN" altLang="en-US" sz="2000" dirty="0">
              <a:solidFill>
                <a:schemeClr val="bg1"/>
              </a:solidFill>
              <a:latin typeface="黑体" panose="02010609060101010101" charset="-122"/>
              <a:ea typeface="黑体" panose="02010609060101010101" charset="-122"/>
            </a:endParaRPr>
          </a:p>
          <a:p>
            <a:pPr algn="just">
              <a:lnSpc>
                <a:spcPct val="150000"/>
              </a:lnSpc>
            </a:pPr>
            <a:endParaRPr lang="en-US" altLang="zh-CN" dirty="0">
              <a:solidFill>
                <a:schemeClr val="bg1"/>
              </a:solidFill>
              <a:latin typeface="黑体" panose="02010609060101010101" charset="-122"/>
              <a:ea typeface="黑体" panose="02010609060101010101" charset="-122"/>
              <a:sym typeface="+mn-ea"/>
            </a:endParaRPr>
          </a:p>
          <a:p>
            <a:pPr algn="just">
              <a:lnSpc>
                <a:spcPct val="150000"/>
              </a:lnSpc>
            </a:pPr>
            <a:endParaRPr lang="en-US" altLang="zh-CN" dirty="0">
              <a:solidFill>
                <a:schemeClr val="bg1">
                  <a:lumMod val="95000"/>
                </a:schemeClr>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無用PPT原创模板，未经授权禁止商用&#10;关注公众号【無用PPT】获取更多模板&#10;联系微信：wuyppt"/>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a:xfrm>
            <a:off x="2072170" y="2160010"/>
            <a:ext cx="8047659" cy="3374292"/>
          </a:xfrm>
          <a:prstGeom prst="rect">
            <a:avLst/>
          </a:prstGeom>
        </p:spPr>
      </p:pic>
      <p:pic>
        <p:nvPicPr>
          <p:cNvPr id="14" name="图片 13" descr="無用PPT原创模板，未经授权禁止商用&#10;关注公众号【無用PPT】获取更多模板&#10;联系微信：wuyppt"/>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5015827" y="3264415"/>
            <a:ext cx="2160344" cy="1131607"/>
          </a:xfrm>
          <a:prstGeom prst="rect">
            <a:avLst/>
          </a:prstGeom>
        </p:spPr>
      </p:pic>
      <p:sp>
        <p:nvSpPr>
          <p:cNvPr id="3" name="矩形 2" descr="無用PPT原创模板，未经授权禁止商用&#10;关注公众号【無用PPT】获取更多模板&#10;联系微信：wuyppt"/>
          <p:cNvSpPr/>
          <p:nvPr/>
        </p:nvSpPr>
        <p:spPr>
          <a:xfrm>
            <a:off x="962884" y="369614"/>
            <a:ext cx="4118162" cy="144526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STP</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战略</a:t>
            </a:r>
            <a:endPar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a:p>
            <a:r>
              <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  </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目标市场</a:t>
            </a:r>
            <a:endPar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2" name="矩形 1" descr="無用PPT原创模板，未经授权禁止商用&#10;关注公众号【無用PPT】获取更多模板&#10;联系微信：wuyppt"/>
          <p:cNvSpPr/>
          <p:nvPr/>
        </p:nvSpPr>
        <p:spPr>
          <a:xfrm>
            <a:off x="659130" y="2246630"/>
            <a:ext cx="10935970" cy="3210560"/>
          </a:xfrm>
          <a:prstGeom prst="rect">
            <a:avLst/>
          </a:prstGeom>
          <a:solidFill>
            <a:srgbClr val="647CF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無用PPT原创模板，未经授权禁止商用&#10;关注公众号【無用PPT】获取更多模板&#10;联系微信：wuyppt"/>
          <p:cNvPicPr>
            <a:picLocks noChangeAspect="1"/>
          </p:cNvPicPr>
          <p:nvPr/>
        </p:nvPicPr>
        <p:blipFill rotWithShape="1">
          <a:blip r:embed="rId4" cstate="print">
            <a:extLst>
              <a:ext uri="{28A0092B-C50C-407E-A947-70E740481C1C}">
                <a14:useLocalDpi xmlns:a14="http://schemas.microsoft.com/office/drawing/2010/main" val="0"/>
              </a:ext>
            </a:extLst>
          </a:blip>
          <a:srcRect t="7722" b="11650"/>
          <a:stretch>
            <a:fillRect/>
          </a:stretch>
        </p:blipFill>
        <p:spPr>
          <a:xfrm rot="16200000">
            <a:off x="5645382" y="1667494"/>
            <a:ext cx="901236" cy="901047"/>
          </a:xfrm>
          <a:prstGeom prst="rect">
            <a:avLst/>
          </a:prstGeom>
        </p:spPr>
      </p:pic>
      <p:sp>
        <p:nvSpPr>
          <p:cNvPr id="15" name="Freeform 28" descr="無用PPT原创模板，未经授权禁止商用&#10;关注公众号【無用PPT】获取更多模板&#10;联系微信：wuyppt"/>
          <p:cNvSpPr>
            <a:spLocks noEditPoints="1"/>
          </p:cNvSpPr>
          <p:nvPr/>
        </p:nvSpPr>
        <p:spPr bwMode="auto">
          <a:xfrm>
            <a:off x="10507570" y="3679416"/>
            <a:ext cx="334272" cy="335478"/>
          </a:xfrm>
          <a:custGeom>
            <a:avLst/>
            <a:gdLst>
              <a:gd name="T0" fmla="*/ 172 w 176"/>
              <a:gd name="T1" fmla="*/ 0 h 176"/>
              <a:gd name="T2" fmla="*/ 28 w 176"/>
              <a:gd name="T3" fmla="*/ 0 h 176"/>
              <a:gd name="T4" fmla="*/ 24 w 176"/>
              <a:gd name="T5" fmla="*/ 4 h 176"/>
              <a:gd name="T6" fmla="*/ 24 w 176"/>
              <a:gd name="T7" fmla="*/ 64 h 176"/>
              <a:gd name="T8" fmla="*/ 28 w 176"/>
              <a:gd name="T9" fmla="*/ 68 h 176"/>
              <a:gd name="T10" fmla="*/ 32 w 176"/>
              <a:gd name="T11" fmla="*/ 64 h 176"/>
              <a:gd name="T12" fmla="*/ 32 w 176"/>
              <a:gd name="T13" fmla="*/ 8 h 176"/>
              <a:gd name="T14" fmla="*/ 168 w 176"/>
              <a:gd name="T15" fmla="*/ 8 h 176"/>
              <a:gd name="T16" fmla="*/ 168 w 176"/>
              <a:gd name="T17" fmla="*/ 168 h 176"/>
              <a:gd name="T18" fmla="*/ 32 w 176"/>
              <a:gd name="T19" fmla="*/ 168 h 176"/>
              <a:gd name="T20" fmla="*/ 32 w 176"/>
              <a:gd name="T21" fmla="*/ 112 h 176"/>
              <a:gd name="T22" fmla="*/ 28 w 176"/>
              <a:gd name="T23" fmla="*/ 108 h 176"/>
              <a:gd name="T24" fmla="*/ 24 w 176"/>
              <a:gd name="T25" fmla="*/ 112 h 176"/>
              <a:gd name="T26" fmla="*/ 24 w 176"/>
              <a:gd name="T27" fmla="*/ 172 h 176"/>
              <a:gd name="T28" fmla="*/ 28 w 176"/>
              <a:gd name="T29" fmla="*/ 176 h 176"/>
              <a:gd name="T30" fmla="*/ 172 w 176"/>
              <a:gd name="T31" fmla="*/ 176 h 176"/>
              <a:gd name="T32" fmla="*/ 176 w 176"/>
              <a:gd name="T33" fmla="*/ 172 h 176"/>
              <a:gd name="T34" fmla="*/ 176 w 176"/>
              <a:gd name="T35" fmla="*/ 4 h 176"/>
              <a:gd name="T36" fmla="*/ 172 w 176"/>
              <a:gd name="T37" fmla="*/ 0 h 176"/>
              <a:gd name="T38" fmla="*/ 105 w 176"/>
              <a:gd name="T39" fmla="*/ 117 h 176"/>
              <a:gd name="T40" fmla="*/ 104 w 176"/>
              <a:gd name="T41" fmla="*/ 120 h 176"/>
              <a:gd name="T42" fmla="*/ 108 w 176"/>
              <a:gd name="T43" fmla="*/ 124 h 176"/>
              <a:gd name="T44" fmla="*/ 111 w 176"/>
              <a:gd name="T45" fmla="*/ 123 h 176"/>
              <a:gd name="T46" fmla="*/ 143 w 176"/>
              <a:gd name="T47" fmla="*/ 91 h 176"/>
              <a:gd name="T48" fmla="*/ 144 w 176"/>
              <a:gd name="T49" fmla="*/ 88 h 176"/>
              <a:gd name="T50" fmla="*/ 143 w 176"/>
              <a:gd name="T51" fmla="*/ 85 h 176"/>
              <a:gd name="T52" fmla="*/ 111 w 176"/>
              <a:gd name="T53" fmla="*/ 53 h 176"/>
              <a:gd name="T54" fmla="*/ 108 w 176"/>
              <a:gd name="T55" fmla="*/ 52 h 176"/>
              <a:gd name="T56" fmla="*/ 104 w 176"/>
              <a:gd name="T57" fmla="*/ 56 h 176"/>
              <a:gd name="T58" fmla="*/ 105 w 176"/>
              <a:gd name="T59" fmla="*/ 59 h 176"/>
              <a:gd name="T60" fmla="*/ 130 w 176"/>
              <a:gd name="T61" fmla="*/ 84 h 176"/>
              <a:gd name="T62" fmla="*/ 4 w 176"/>
              <a:gd name="T63" fmla="*/ 84 h 176"/>
              <a:gd name="T64" fmla="*/ 0 w 176"/>
              <a:gd name="T65" fmla="*/ 88 h 176"/>
              <a:gd name="T66" fmla="*/ 4 w 176"/>
              <a:gd name="T67" fmla="*/ 92 h 176"/>
              <a:gd name="T68" fmla="*/ 130 w 176"/>
              <a:gd name="T69" fmla="*/ 92 h 176"/>
              <a:gd name="T70" fmla="*/ 105 w 176"/>
              <a:gd name="T71"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2" y="0"/>
                </a:moveTo>
                <a:cubicBezTo>
                  <a:pt x="28" y="0"/>
                  <a:pt x="28" y="0"/>
                  <a:pt x="28" y="0"/>
                </a:cubicBezTo>
                <a:cubicBezTo>
                  <a:pt x="26" y="0"/>
                  <a:pt x="24" y="2"/>
                  <a:pt x="24" y="4"/>
                </a:cubicBezTo>
                <a:cubicBezTo>
                  <a:pt x="24" y="64"/>
                  <a:pt x="24" y="64"/>
                  <a:pt x="24" y="64"/>
                </a:cubicBezTo>
                <a:cubicBezTo>
                  <a:pt x="24" y="66"/>
                  <a:pt x="26" y="68"/>
                  <a:pt x="28" y="68"/>
                </a:cubicBezTo>
                <a:cubicBezTo>
                  <a:pt x="30" y="68"/>
                  <a:pt x="32" y="66"/>
                  <a:pt x="32" y="64"/>
                </a:cubicBezTo>
                <a:cubicBezTo>
                  <a:pt x="32" y="8"/>
                  <a:pt x="32" y="8"/>
                  <a:pt x="32" y="8"/>
                </a:cubicBezTo>
                <a:cubicBezTo>
                  <a:pt x="168" y="8"/>
                  <a:pt x="168" y="8"/>
                  <a:pt x="168" y="8"/>
                </a:cubicBezTo>
                <a:cubicBezTo>
                  <a:pt x="168" y="168"/>
                  <a:pt x="168" y="168"/>
                  <a:pt x="168" y="168"/>
                </a:cubicBezTo>
                <a:cubicBezTo>
                  <a:pt x="32" y="168"/>
                  <a:pt x="32" y="168"/>
                  <a:pt x="32" y="168"/>
                </a:cubicBezTo>
                <a:cubicBezTo>
                  <a:pt x="32" y="112"/>
                  <a:pt x="32" y="112"/>
                  <a:pt x="32" y="112"/>
                </a:cubicBezTo>
                <a:cubicBezTo>
                  <a:pt x="32" y="110"/>
                  <a:pt x="30" y="108"/>
                  <a:pt x="28" y="108"/>
                </a:cubicBezTo>
                <a:cubicBezTo>
                  <a:pt x="26" y="108"/>
                  <a:pt x="24" y="110"/>
                  <a:pt x="24" y="112"/>
                </a:cubicBezTo>
                <a:cubicBezTo>
                  <a:pt x="24" y="172"/>
                  <a:pt x="24" y="172"/>
                  <a:pt x="24" y="172"/>
                </a:cubicBezTo>
                <a:cubicBezTo>
                  <a:pt x="24" y="174"/>
                  <a:pt x="26" y="176"/>
                  <a:pt x="28" y="176"/>
                </a:cubicBezTo>
                <a:cubicBezTo>
                  <a:pt x="172" y="176"/>
                  <a:pt x="172" y="176"/>
                  <a:pt x="172" y="176"/>
                </a:cubicBezTo>
                <a:cubicBezTo>
                  <a:pt x="174" y="176"/>
                  <a:pt x="176" y="174"/>
                  <a:pt x="176" y="172"/>
                </a:cubicBezTo>
                <a:cubicBezTo>
                  <a:pt x="176" y="4"/>
                  <a:pt x="176" y="4"/>
                  <a:pt x="176" y="4"/>
                </a:cubicBezTo>
                <a:cubicBezTo>
                  <a:pt x="176" y="2"/>
                  <a:pt x="174" y="0"/>
                  <a:pt x="172" y="0"/>
                </a:cubicBezTo>
                <a:moveTo>
                  <a:pt x="105" y="117"/>
                </a:moveTo>
                <a:cubicBezTo>
                  <a:pt x="104" y="118"/>
                  <a:pt x="104" y="119"/>
                  <a:pt x="104" y="120"/>
                </a:cubicBezTo>
                <a:cubicBezTo>
                  <a:pt x="104" y="122"/>
                  <a:pt x="106" y="124"/>
                  <a:pt x="108" y="124"/>
                </a:cubicBezTo>
                <a:cubicBezTo>
                  <a:pt x="109" y="124"/>
                  <a:pt x="110" y="124"/>
                  <a:pt x="111" y="123"/>
                </a:cubicBezTo>
                <a:cubicBezTo>
                  <a:pt x="143" y="91"/>
                  <a:pt x="143" y="91"/>
                  <a:pt x="143" y="91"/>
                </a:cubicBezTo>
                <a:cubicBezTo>
                  <a:pt x="144" y="90"/>
                  <a:pt x="144" y="89"/>
                  <a:pt x="144" y="88"/>
                </a:cubicBezTo>
                <a:cubicBezTo>
                  <a:pt x="144" y="87"/>
                  <a:pt x="144" y="86"/>
                  <a:pt x="143" y="85"/>
                </a:cubicBezTo>
                <a:cubicBezTo>
                  <a:pt x="111" y="53"/>
                  <a:pt x="111" y="53"/>
                  <a:pt x="111" y="53"/>
                </a:cubicBezTo>
                <a:cubicBezTo>
                  <a:pt x="110" y="52"/>
                  <a:pt x="109" y="52"/>
                  <a:pt x="108" y="52"/>
                </a:cubicBezTo>
                <a:cubicBezTo>
                  <a:pt x="106" y="52"/>
                  <a:pt x="104" y="54"/>
                  <a:pt x="104" y="56"/>
                </a:cubicBezTo>
                <a:cubicBezTo>
                  <a:pt x="104" y="57"/>
                  <a:pt x="104" y="58"/>
                  <a:pt x="105" y="59"/>
                </a:cubicBezTo>
                <a:cubicBezTo>
                  <a:pt x="130" y="84"/>
                  <a:pt x="130" y="84"/>
                  <a:pt x="130" y="84"/>
                </a:cubicBezTo>
                <a:cubicBezTo>
                  <a:pt x="4" y="84"/>
                  <a:pt x="4" y="84"/>
                  <a:pt x="4" y="84"/>
                </a:cubicBezTo>
                <a:cubicBezTo>
                  <a:pt x="2" y="84"/>
                  <a:pt x="0" y="86"/>
                  <a:pt x="0" y="88"/>
                </a:cubicBezTo>
                <a:cubicBezTo>
                  <a:pt x="0" y="90"/>
                  <a:pt x="2" y="92"/>
                  <a:pt x="4" y="92"/>
                </a:cubicBezTo>
                <a:cubicBezTo>
                  <a:pt x="130" y="92"/>
                  <a:pt x="130" y="92"/>
                  <a:pt x="130" y="92"/>
                </a:cubicBezTo>
                <a:lnTo>
                  <a:pt x="105" y="117"/>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17" name="Freeform 29" descr="無用PPT原创模板，未经授权禁止商用&#10;关注公众号【無用PPT】获取更多模板&#10;联系微信：wuyppt"/>
          <p:cNvSpPr>
            <a:spLocks noEditPoints="1"/>
          </p:cNvSpPr>
          <p:nvPr/>
        </p:nvSpPr>
        <p:spPr bwMode="auto">
          <a:xfrm>
            <a:off x="1350156" y="3679416"/>
            <a:ext cx="334272" cy="335478"/>
          </a:xfrm>
          <a:custGeom>
            <a:avLst/>
            <a:gdLst>
              <a:gd name="T0" fmla="*/ 148 w 176"/>
              <a:gd name="T1" fmla="*/ 108 h 176"/>
              <a:gd name="T2" fmla="*/ 144 w 176"/>
              <a:gd name="T3" fmla="*/ 112 h 176"/>
              <a:gd name="T4" fmla="*/ 144 w 176"/>
              <a:gd name="T5" fmla="*/ 168 h 176"/>
              <a:gd name="T6" fmla="*/ 8 w 176"/>
              <a:gd name="T7" fmla="*/ 168 h 176"/>
              <a:gd name="T8" fmla="*/ 8 w 176"/>
              <a:gd name="T9" fmla="*/ 8 h 176"/>
              <a:gd name="T10" fmla="*/ 144 w 176"/>
              <a:gd name="T11" fmla="*/ 8 h 176"/>
              <a:gd name="T12" fmla="*/ 144 w 176"/>
              <a:gd name="T13" fmla="*/ 64 h 176"/>
              <a:gd name="T14" fmla="*/ 148 w 176"/>
              <a:gd name="T15" fmla="*/ 68 h 176"/>
              <a:gd name="T16" fmla="*/ 152 w 176"/>
              <a:gd name="T17" fmla="*/ 64 h 176"/>
              <a:gd name="T18" fmla="*/ 152 w 176"/>
              <a:gd name="T19" fmla="*/ 4 h 176"/>
              <a:gd name="T20" fmla="*/ 148 w 176"/>
              <a:gd name="T21" fmla="*/ 0 h 176"/>
              <a:gd name="T22" fmla="*/ 4 w 176"/>
              <a:gd name="T23" fmla="*/ 0 h 176"/>
              <a:gd name="T24" fmla="*/ 0 w 176"/>
              <a:gd name="T25" fmla="*/ 4 h 176"/>
              <a:gd name="T26" fmla="*/ 0 w 176"/>
              <a:gd name="T27" fmla="*/ 172 h 176"/>
              <a:gd name="T28" fmla="*/ 4 w 176"/>
              <a:gd name="T29" fmla="*/ 176 h 176"/>
              <a:gd name="T30" fmla="*/ 148 w 176"/>
              <a:gd name="T31" fmla="*/ 176 h 176"/>
              <a:gd name="T32" fmla="*/ 152 w 176"/>
              <a:gd name="T33" fmla="*/ 172 h 176"/>
              <a:gd name="T34" fmla="*/ 152 w 176"/>
              <a:gd name="T35" fmla="*/ 112 h 176"/>
              <a:gd name="T36" fmla="*/ 148 w 176"/>
              <a:gd name="T37" fmla="*/ 108 h 176"/>
              <a:gd name="T38" fmla="*/ 172 w 176"/>
              <a:gd name="T39" fmla="*/ 84 h 176"/>
              <a:gd name="T40" fmla="*/ 46 w 176"/>
              <a:gd name="T41" fmla="*/ 84 h 176"/>
              <a:gd name="T42" fmla="*/ 71 w 176"/>
              <a:gd name="T43" fmla="*/ 59 h 176"/>
              <a:gd name="T44" fmla="*/ 72 w 176"/>
              <a:gd name="T45" fmla="*/ 56 h 176"/>
              <a:gd name="T46" fmla="*/ 68 w 176"/>
              <a:gd name="T47" fmla="*/ 52 h 176"/>
              <a:gd name="T48" fmla="*/ 65 w 176"/>
              <a:gd name="T49" fmla="*/ 53 h 176"/>
              <a:gd name="T50" fmla="*/ 33 w 176"/>
              <a:gd name="T51" fmla="*/ 85 h 176"/>
              <a:gd name="T52" fmla="*/ 32 w 176"/>
              <a:gd name="T53" fmla="*/ 88 h 176"/>
              <a:gd name="T54" fmla="*/ 33 w 176"/>
              <a:gd name="T55" fmla="*/ 91 h 176"/>
              <a:gd name="T56" fmla="*/ 65 w 176"/>
              <a:gd name="T57" fmla="*/ 123 h 176"/>
              <a:gd name="T58" fmla="*/ 68 w 176"/>
              <a:gd name="T59" fmla="*/ 124 h 176"/>
              <a:gd name="T60" fmla="*/ 72 w 176"/>
              <a:gd name="T61" fmla="*/ 120 h 176"/>
              <a:gd name="T62" fmla="*/ 71 w 176"/>
              <a:gd name="T63" fmla="*/ 117 h 176"/>
              <a:gd name="T64" fmla="*/ 46 w 176"/>
              <a:gd name="T65" fmla="*/ 92 h 176"/>
              <a:gd name="T66" fmla="*/ 172 w 176"/>
              <a:gd name="T67" fmla="*/ 92 h 176"/>
              <a:gd name="T68" fmla="*/ 176 w 176"/>
              <a:gd name="T69" fmla="*/ 88 h 176"/>
              <a:gd name="T70" fmla="*/ 172 w 176"/>
              <a:gd name="T71"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48" y="108"/>
                </a:moveTo>
                <a:cubicBezTo>
                  <a:pt x="146" y="108"/>
                  <a:pt x="144" y="110"/>
                  <a:pt x="144" y="112"/>
                </a:cubicBezTo>
                <a:cubicBezTo>
                  <a:pt x="144" y="168"/>
                  <a:pt x="144" y="168"/>
                  <a:pt x="144" y="168"/>
                </a:cubicBezTo>
                <a:cubicBezTo>
                  <a:pt x="8" y="168"/>
                  <a:pt x="8" y="168"/>
                  <a:pt x="8" y="168"/>
                </a:cubicBezTo>
                <a:cubicBezTo>
                  <a:pt x="8" y="8"/>
                  <a:pt x="8" y="8"/>
                  <a:pt x="8" y="8"/>
                </a:cubicBezTo>
                <a:cubicBezTo>
                  <a:pt x="144" y="8"/>
                  <a:pt x="144" y="8"/>
                  <a:pt x="144" y="8"/>
                </a:cubicBezTo>
                <a:cubicBezTo>
                  <a:pt x="144" y="64"/>
                  <a:pt x="144" y="64"/>
                  <a:pt x="144" y="64"/>
                </a:cubicBezTo>
                <a:cubicBezTo>
                  <a:pt x="144" y="66"/>
                  <a:pt x="146" y="68"/>
                  <a:pt x="148" y="68"/>
                </a:cubicBezTo>
                <a:cubicBezTo>
                  <a:pt x="150" y="68"/>
                  <a:pt x="152" y="66"/>
                  <a:pt x="152" y="64"/>
                </a:cubicBezTo>
                <a:cubicBezTo>
                  <a:pt x="152" y="4"/>
                  <a:pt x="152" y="4"/>
                  <a:pt x="152" y="4"/>
                </a:cubicBezTo>
                <a:cubicBezTo>
                  <a:pt x="152" y="2"/>
                  <a:pt x="150" y="0"/>
                  <a:pt x="148" y="0"/>
                </a:cubicBezTo>
                <a:cubicBezTo>
                  <a:pt x="4" y="0"/>
                  <a:pt x="4" y="0"/>
                  <a:pt x="4" y="0"/>
                </a:cubicBezTo>
                <a:cubicBezTo>
                  <a:pt x="2" y="0"/>
                  <a:pt x="0" y="2"/>
                  <a:pt x="0" y="4"/>
                </a:cubicBezTo>
                <a:cubicBezTo>
                  <a:pt x="0" y="172"/>
                  <a:pt x="0" y="172"/>
                  <a:pt x="0" y="172"/>
                </a:cubicBezTo>
                <a:cubicBezTo>
                  <a:pt x="0" y="174"/>
                  <a:pt x="2" y="176"/>
                  <a:pt x="4" y="176"/>
                </a:cubicBezTo>
                <a:cubicBezTo>
                  <a:pt x="148" y="176"/>
                  <a:pt x="148" y="176"/>
                  <a:pt x="148" y="176"/>
                </a:cubicBezTo>
                <a:cubicBezTo>
                  <a:pt x="150" y="176"/>
                  <a:pt x="152" y="174"/>
                  <a:pt x="152" y="172"/>
                </a:cubicBezTo>
                <a:cubicBezTo>
                  <a:pt x="152" y="112"/>
                  <a:pt x="152" y="112"/>
                  <a:pt x="152" y="112"/>
                </a:cubicBezTo>
                <a:cubicBezTo>
                  <a:pt x="152" y="110"/>
                  <a:pt x="150" y="108"/>
                  <a:pt x="148" y="108"/>
                </a:cubicBezTo>
                <a:moveTo>
                  <a:pt x="172" y="84"/>
                </a:moveTo>
                <a:cubicBezTo>
                  <a:pt x="46" y="84"/>
                  <a:pt x="46" y="84"/>
                  <a:pt x="46" y="84"/>
                </a:cubicBezTo>
                <a:cubicBezTo>
                  <a:pt x="71" y="59"/>
                  <a:pt x="71" y="59"/>
                  <a:pt x="71" y="59"/>
                </a:cubicBezTo>
                <a:cubicBezTo>
                  <a:pt x="72" y="58"/>
                  <a:pt x="72" y="57"/>
                  <a:pt x="72" y="56"/>
                </a:cubicBezTo>
                <a:cubicBezTo>
                  <a:pt x="72" y="54"/>
                  <a:pt x="70" y="52"/>
                  <a:pt x="68" y="52"/>
                </a:cubicBezTo>
                <a:cubicBezTo>
                  <a:pt x="67" y="52"/>
                  <a:pt x="66" y="52"/>
                  <a:pt x="65" y="53"/>
                </a:cubicBezTo>
                <a:cubicBezTo>
                  <a:pt x="33" y="85"/>
                  <a:pt x="33" y="85"/>
                  <a:pt x="33" y="85"/>
                </a:cubicBezTo>
                <a:cubicBezTo>
                  <a:pt x="32" y="86"/>
                  <a:pt x="32" y="87"/>
                  <a:pt x="32" y="88"/>
                </a:cubicBezTo>
                <a:cubicBezTo>
                  <a:pt x="32" y="89"/>
                  <a:pt x="32" y="90"/>
                  <a:pt x="33" y="91"/>
                </a:cubicBezTo>
                <a:cubicBezTo>
                  <a:pt x="65" y="123"/>
                  <a:pt x="65" y="123"/>
                  <a:pt x="65" y="123"/>
                </a:cubicBezTo>
                <a:cubicBezTo>
                  <a:pt x="66" y="124"/>
                  <a:pt x="67" y="124"/>
                  <a:pt x="68" y="124"/>
                </a:cubicBezTo>
                <a:cubicBezTo>
                  <a:pt x="70" y="124"/>
                  <a:pt x="72" y="122"/>
                  <a:pt x="72" y="120"/>
                </a:cubicBezTo>
                <a:cubicBezTo>
                  <a:pt x="72" y="119"/>
                  <a:pt x="72" y="118"/>
                  <a:pt x="71" y="117"/>
                </a:cubicBezTo>
                <a:cubicBezTo>
                  <a:pt x="46" y="92"/>
                  <a:pt x="46" y="92"/>
                  <a:pt x="46" y="92"/>
                </a:cubicBezTo>
                <a:cubicBezTo>
                  <a:pt x="172" y="92"/>
                  <a:pt x="172" y="92"/>
                  <a:pt x="172" y="92"/>
                </a:cubicBezTo>
                <a:cubicBezTo>
                  <a:pt x="174" y="92"/>
                  <a:pt x="176" y="90"/>
                  <a:pt x="176" y="88"/>
                </a:cubicBezTo>
                <a:cubicBezTo>
                  <a:pt x="176" y="86"/>
                  <a:pt x="174" y="84"/>
                  <a:pt x="172" y="84"/>
                </a:cubicBezTo>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20" name="矩形 19" descr="無用PPT原创模板，未经授权禁止商用&#10;关注公众号【無用PPT】获取更多模板&#10;联系微信：wuyppt"/>
          <p:cNvSpPr/>
          <p:nvPr/>
        </p:nvSpPr>
        <p:spPr>
          <a:xfrm>
            <a:off x="2050732" y="2307485"/>
            <a:ext cx="8152765" cy="3736729"/>
          </a:xfrm>
          <a:prstGeom prst="rect">
            <a:avLst/>
          </a:prstGeom>
        </p:spPr>
        <p:txBody>
          <a:bodyPr wrap="square">
            <a:spAutoFit/>
          </a:bodyPr>
          <a:lstStyle/>
          <a:p>
            <a:pPr algn="just">
              <a:lnSpc>
                <a:spcPct val="150000"/>
              </a:lnSpc>
            </a:pPr>
            <a:r>
              <a:rPr lang="zh-CN" altLang="en-US" sz="2400" dirty="0">
                <a:solidFill>
                  <a:srgbClr val="FFFF00"/>
                </a:solidFill>
                <a:latin typeface="黑体" panose="02010609060101010101" charset="-122"/>
                <a:ea typeface="黑体" panose="02010609060101010101" charset="-122"/>
                <a:sym typeface="+mn-ea"/>
              </a:rPr>
              <a:t>目标市场</a:t>
            </a:r>
            <a:r>
              <a:rPr lang="zh-CN" altLang="en-US" sz="2400" dirty="0">
                <a:solidFill>
                  <a:schemeClr val="bg1"/>
                </a:solidFill>
                <a:latin typeface="黑体" panose="02010609060101010101" charset="-122"/>
                <a:ea typeface="黑体" panose="02010609060101010101" charset="-122"/>
                <a:sym typeface="+mn-ea"/>
              </a:rPr>
              <a:t>：</a:t>
            </a:r>
            <a:endParaRPr lang="zh-CN" altLang="en-US" sz="2400" dirty="0">
              <a:solidFill>
                <a:schemeClr val="bg1"/>
              </a:solidFill>
              <a:latin typeface="黑体" panose="02010609060101010101" charset="-122"/>
              <a:ea typeface="黑体" panose="02010609060101010101" charset="-122"/>
              <a:sym typeface="+mn-ea"/>
            </a:endParaRPr>
          </a:p>
          <a:p>
            <a:pPr algn="just">
              <a:lnSpc>
                <a:spcPct val="150000"/>
              </a:lnSpc>
            </a:pPr>
            <a:r>
              <a:rPr lang="zh-CN" altLang="en-US" sz="2000" dirty="0">
                <a:solidFill>
                  <a:schemeClr val="bg1"/>
                </a:solidFill>
                <a:latin typeface="黑体" panose="02010609060101010101" charset="-122"/>
                <a:ea typeface="黑体" panose="02010609060101010101" charset="-122"/>
                <a:sym typeface="+mn-ea"/>
              </a:rPr>
              <a:t>作为线上与线下实体店结合，目标随着其智能化发展，目标客户群体也随之扩大。</a:t>
            </a:r>
            <a:endParaRPr lang="zh-CN" altLang="en-US" sz="2000" dirty="0">
              <a:solidFill>
                <a:schemeClr val="bg1"/>
              </a:solidFill>
              <a:latin typeface="黑体" panose="02010609060101010101" charset="-122"/>
              <a:ea typeface="黑体" panose="02010609060101010101" charset="-122"/>
              <a:sym typeface="+mn-ea"/>
            </a:endParaRPr>
          </a:p>
          <a:p>
            <a:pPr algn="just">
              <a:lnSpc>
                <a:spcPct val="150000"/>
              </a:lnSpc>
            </a:pPr>
            <a:r>
              <a:rPr lang="zh-CN" altLang="en-US" sz="2000" dirty="0">
                <a:solidFill>
                  <a:schemeClr val="bg1"/>
                </a:solidFill>
                <a:latin typeface="黑体" panose="02010609060101010101" charset="-122"/>
                <a:ea typeface="黑体" panose="02010609060101010101" charset="-122"/>
                <a:sym typeface="+mn-ea"/>
              </a:rPr>
              <a:t>前期市场为</a:t>
            </a:r>
            <a:r>
              <a:rPr lang="zh-CN" altLang="en-US" sz="2000" dirty="0">
                <a:solidFill>
                  <a:srgbClr val="FFFF00"/>
                </a:solidFill>
                <a:latin typeface="黑体" panose="02010609060101010101" charset="-122"/>
                <a:ea typeface="黑体" panose="02010609060101010101" charset="-122"/>
                <a:sym typeface="+mn-ea"/>
              </a:rPr>
              <a:t>广州华商学院校园群体</a:t>
            </a:r>
            <a:r>
              <a:rPr lang="zh-CN" altLang="en-US" sz="2000" dirty="0">
                <a:solidFill>
                  <a:schemeClr val="bg1"/>
                </a:solidFill>
                <a:latin typeface="黑体" panose="02010609060101010101" charset="-122"/>
                <a:ea typeface="黑体" panose="02010609060101010101" charset="-122"/>
                <a:sym typeface="+mn-ea"/>
              </a:rPr>
              <a:t>，后期目标客户将为</a:t>
            </a:r>
            <a:r>
              <a:rPr lang="zh-CN" altLang="en-US" sz="2000" dirty="0">
                <a:solidFill>
                  <a:srgbClr val="FFFF00"/>
                </a:solidFill>
                <a:latin typeface="黑体" panose="02010609060101010101" charset="-122"/>
                <a:ea typeface="黑体" panose="02010609060101010101" charset="-122"/>
                <a:sym typeface="+mn-ea"/>
              </a:rPr>
              <a:t>广东省各大高校群体</a:t>
            </a:r>
            <a:r>
              <a:rPr lang="zh-CN" altLang="en-US" sz="2000" dirty="0">
                <a:solidFill>
                  <a:schemeClr val="bg1"/>
                </a:solidFill>
                <a:latin typeface="黑体" panose="02010609060101010101" charset="-122"/>
                <a:ea typeface="黑体" panose="02010609060101010101" charset="-122"/>
                <a:sym typeface="+mn-ea"/>
              </a:rPr>
              <a:t>。彻底开拓广东省市场，逐渐辐射全国市场</a:t>
            </a:r>
            <a:endParaRPr lang="en-US" altLang="zh-CN" sz="2000" dirty="0">
              <a:solidFill>
                <a:schemeClr val="bg1"/>
              </a:solidFill>
              <a:latin typeface="黑体" panose="02010609060101010101" charset="-122"/>
              <a:ea typeface="黑体" panose="02010609060101010101" charset="-122"/>
              <a:sym typeface="+mn-ea"/>
            </a:endParaRPr>
          </a:p>
          <a:p>
            <a:pPr algn="just">
              <a:lnSpc>
                <a:spcPct val="150000"/>
              </a:lnSpc>
            </a:pPr>
            <a:endParaRPr lang="en-US" altLang="zh-CN" sz="2000" dirty="0">
              <a:solidFill>
                <a:schemeClr val="bg1"/>
              </a:solidFill>
              <a:latin typeface="黑体" panose="02010609060101010101" charset="-122"/>
              <a:ea typeface="黑体" panose="02010609060101010101" charset="-122"/>
              <a:sym typeface="+mn-ea"/>
            </a:endParaRPr>
          </a:p>
          <a:p>
            <a:pPr algn="just">
              <a:lnSpc>
                <a:spcPct val="150000"/>
              </a:lnSpc>
            </a:pPr>
            <a:endParaRPr lang="en-US" altLang="zh-CN" dirty="0">
              <a:solidFill>
                <a:schemeClr val="bg1"/>
              </a:solidFill>
              <a:latin typeface="黑体" panose="02010609060101010101" charset="-122"/>
              <a:ea typeface="黑体" panose="02010609060101010101" charset="-122"/>
              <a:sym typeface="+mn-ea"/>
            </a:endParaRPr>
          </a:p>
          <a:p>
            <a:pPr algn="just">
              <a:lnSpc>
                <a:spcPct val="150000"/>
              </a:lnSpc>
            </a:pPr>
            <a:endParaRPr lang="en-US" altLang="zh-CN" dirty="0">
              <a:solidFill>
                <a:schemeClr val="bg1">
                  <a:lumMod val="95000"/>
                </a:schemeClr>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無用PPT原创模板，未经授权禁止商用&#10;关注公众号【無用PPT】获取更多模板&#10;联系微信：wuyppt"/>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a:xfrm>
            <a:off x="2072170" y="2160010"/>
            <a:ext cx="8047659" cy="3374292"/>
          </a:xfrm>
          <a:prstGeom prst="rect">
            <a:avLst/>
          </a:prstGeom>
        </p:spPr>
      </p:pic>
      <p:pic>
        <p:nvPicPr>
          <p:cNvPr id="14" name="图片 13" descr="無用PPT原创模板，未经授权禁止商用&#10;关注公众号【無用PPT】获取更多模板&#10;联系微信：wuyppt"/>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5015827" y="3264415"/>
            <a:ext cx="2160344" cy="1131607"/>
          </a:xfrm>
          <a:prstGeom prst="rect">
            <a:avLst/>
          </a:prstGeom>
        </p:spPr>
      </p:pic>
      <p:sp>
        <p:nvSpPr>
          <p:cNvPr id="3" name="矩形 2" descr="無用PPT原创模板，未经授权禁止商用&#10;关注公众号【無用PPT】获取更多模板&#10;联系微信：wuyppt"/>
          <p:cNvSpPr/>
          <p:nvPr/>
        </p:nvSpPr>
        <p:spPr>
          <a:xfrm>
            <a:off x="962884" y="369614"/>
            <a:ext cx="4118162" cy="144526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STP</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战略</a:t>
            </a:r>
            <a:endPar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a:p>
            <a:r>
              <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  </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产品定位</a:t>
            </a:r>
            <a:endPar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2" name="矩形 1" descr="無用PPT原创模板，未经授权禁止商用&#10;关注公众号【無用PPT】获取更多模板&#10;联系微信：wuyppt"/>
          <p:cNvSpPr/>
          <p:nvPr/>
        </p:nvSpPr>
        <p:spPr>
          <a:xfrm>
            <a:off x="659130" y="2246630"/>
            <a:ext cx="10935970" cy="3210560"/>
          </a:xfrm>
          <a:prstGeom prst="rect">
            <a:avLst/>
          </a:prstGeom>
          <a:solidFill>
            <a:srgbClr val="647CF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無用PPT原创模板，未经授权禁止商用&#10;关注公众号【無用PPT】获取更多模板&#10;联系微信：wuyppt"/>
          <p:cNvPicPr>
            <a:picLocks noChangeAspect="1"/>
          </p:cNvPicPr>
          <p:nvPr/>
        </p:nvPicPr>
        <p:blipFill rotWithShape="1">
          <a:blip r:embed="rId4" cstate="print">
            <a:extLst>
              <a:ext uri="{28A0092B-C50C-407E-A947-70E740481C1C}">
                <a14:useLocalDpi xmlns:a14="http://schemas.microsoft.com/office/drawing/2010/main" val="0"/>
              </a:ext>
            </a:extLst>
          </a:blip>
          <a:srcRect t="7722" b="11650"/>
          <a:stretch>
            <a:fillRect/>
          </a:stretch>
        </p:blipFill>
        <p:spPr>
          <a:xfrm rot="16200000">
            <a:off x="5645382" y="1667494"/>
            <a:ext cx="901236" cy="901047"/>
          </a:xfrm>
          <a:prstGeom prst="rect">
            <a:avLst/>
          </a:prstGeom>
        </p:spPr>
      </p:pic>
      <p:sp>
        <p:nvSpPr>
          <p:cNvPr id="15" name="Freeform 28" descr="無用PPT原创模板，未经授权禁止商用&#10;关注公众号【無用PPT】获取更多模板&#10;联系微信：wuyppt"/>
          <p:cNvSpPr>
            <a:spLocks noEditPoints="1"/>
          </p:cNvSpPr>
          <p:nvPr/>
        </p:nvSpPr>
        <p:spPr bwMode="auto">
          <a:xfrm>
            <a:off x="10507570" y="3679416"/>
            <a:ext cx="334272" cy="335478"/>
          </a:xfrm>
          <a:custGeom>
            <a:avLst/>
            <a:gdLst>
              <a:gd name="T0" fmla="*/ 172 w 176"/>
              <a:gd name="T1" fmla="*/ 0 h 176"/>
              <a:gd name="T2" fmla="*/ 28 w 176"/>
              <a:gd name="T3" fmla="*/ 0 h 176"/>
              <a:gd name="T4" fmla="*/ 24 w 176"/>
              <a:gd name="T5" fmla="*/ 4 h 176"/>
              <a:gd name="T6" fmla="*/ 24 w 176"/>
              <a:gd name="T7" fmla="*/ 64 h 176"/>
              <a:gd name="T8" fmla="*/ 28 w 176"/>
              <a:gd name="T9" fmla="*/ 68 h 176"/>
              <a:gd name="T10" fmla="*/ 32 w 176"/>
              <a:gd name="T11" fmla="*/ 64 h 176"/>
              <a:gd name="T12" fmla="*/ 32 w 176"/>
              <a:gd name="T13" fmla="*/ 8 h 176"/>
              <a:gd name="T14" fmla="*/ 168 w 176"/>
              <a:gd name="T15" fmla="*/ 8 h 176"/>
              <a:gd name="T16" fmla="*/ 168 w 176"/>
              <a:gd name="T17" fmla="*/ 168 h 176"/>
              <a:gd name="T18" fmla="*/ 32 w 176"/>
              <a:gd name="T19" fmla="*/ 168 h 176"/>
              <a:gd name="T20" fmla="*/ 32 w 176"/>
              <a:gd name="T21" fmla="*/ 112 h 176"/>
              <a:gd name="T22" fmla="*/ 28 w 176"/>
              <a:gd name="T23" fmla="*/ 108 h 176"/>
              <a:gd name="T24" fmla="*/ 24 w 176"/>
              <a:gd name="T25" fmla="*/ 112 h 176"/>
              <a:gd name="T26" fmla="*/ 24 w 176"/>
              <a:gd name="T27" fmla="*/ 172 h 176"/>
              <a:gd name="T28" fmla="*/ 28 w 176"/>
              <a:gd name="T29" fmla="*/ 176 h 176"/>
              <a:gd name="T30" fmla="*/ 172 w 176"/>
              <a:gd name="T31" fmla="*/ 176 h 176"/>
              <a:gd name="T32" fmla="*/ 176 w 176"/>
              <a:gd name="T33" fmla="*/ 172 h 176"/>
              <a:gd name="T34" fmla="*/ 176 w 176"/>
              <a:gd name="T35" fmla="*/ 4 h 176"/>
              <a:gd name="T36" fmla="*/ 172 w 176"/>
              <a:gd name="T37" fmla="*/ 0 h 176"/>
              <a:gd name="T38" fmla="*/ 105 w 176"/>
              <a:gd name="T39" fmla="*/ 117 h 176"/>
              <a:gd name="T40" fmla="*/ 104 w 176"/>
              <a:gd name="T41" fmla="*/ 120 h 176"/>
              <a:gd name="T42" fmla="*/ 108 w 176"/>
              <a:gd name="T43" fmla="*/ 124 h 176"/>
              <a:gd name="T44" fmla="*/ 111 w 176"/>
              <a:gd name="T45" fmla="*/ 123 h 176"/>
              <a:gd name="T46" fmla="*/ 143 w 176"/>
              <a:gd name="T47" fmla="*/ 91 h 176"/>
              <a:gd name="T48" fmla="*/ 144 w 176"/>
              <a:gd name="T49" fmla="*/ 88 h 176"/>
              <a:gd name="T50" fmla="*/ 143 w 176"/>
              <a:gd name="T51" fmla="*/ 85 h 176"/>
              <a:gd name="T52" fmla="*/ 111 w 176"/>
              <a:gd name="T53" fmla="*/ 53 h 176"/>
              <a:gd name="T54" fmla="*/ 108 w 176"/>
              <a:gd name="T55" fmla="*/ 52 h 176"/>
              <a:gd name="T56" fmla="*/ 104 w 176"/>
              <a:gd name="T57" fmla="*/ 56 h 176"/>
              <a:gd name="T58" fmla="*/ 105 w 176"/>
              <a:gd name="T59" fmla="*/ 59 h 176"/>
              <a:gd name="T60" fmla="*/ 130 w 176"/>
              <a:gd name="T61" fmla="*/ 84 h 176"/>
              <a:gd name="T62" fmla="*/ 4 w 176"/>
              <a:gd name="T63" fmla="*/ 84 h 176"/>
              <a:gd name="T64" fmla="*/ 0 w 176"/>
              <a:gd name="T65" fmla="*/ 88 h 176"/>
              <a:gd name="T66" fmla="*/ 4 w 176"/>
              <a:gd name="T67" fmla="*/ 92 h 176"/>
              <a:gd name="T68" fmla="*/ 130 w 176"/>
              <a:gd name="T69" fmla="*/ 92 h 176"/>
              <a:gd name="T70" fmla="*/ 105 w 176"/>
              <a:gd name="T71"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2" y="0"/>
                </a:moveTo>
                <a:cubicBezTo>
                  <a:pt x="28" y="0"/>
                  <a:pt x="28" y="0"/>
                  <a:pt x="28" y="0"/>
                </a:cubicBezTo>
                <a:cubicBezTo>
                  <a:pt x="26" y="0"/>
                  <a:pt x="24" y="2"/>
                  <a:pt x="24" y="4"/>
                </a:cubicBezTo>
                <a:cubicBezTo>
                  <a:pt x="24" y="64"/>
                  <a:pt x="24" y="64"/>
                  <a:pt x="24" y="64"/>
                </a:cubicBezTo>
                <a:cubicBezTo>
                  <a:pt x="24" y="66"/>
                  <a:pt x="26" y="68"/>
                  <a:pt x="28" y="68"/>
                </a:cubicBezTo>
                <a:cubicBezTo>
                  <a:pt x="30" y="68"/>
                  <a:pt x="32" y="66"/>
                  <a:pt x="32" y="64"/>
                </a:cubicBezTo>
                <a:cubicBezTo>
                  <a:pt x="32" y="8"/>
                  <a:pt x="32" y="8"/>
                  <a:pt x="32" y="8"/>
                </a:cubicBezTo>
                <a:cubicBezTo>
                  <a:pt x="168" y="8"/>
                  <a:pt x="168" y="8"/>
                  <a:pt x="168" y="8"/>
                </a:cubicBezTo>
                <a:cubicBezTo>
                  <a:pt x="168" y="168"/>
                  <a:pt x="168" y="168"/>
                  <a:pt x="168" y="168"/>
                </a:cubicBezTo>
                <a:cubicBezTo>
                  <a:pt x="32" y="168"/>
                  <a:pt x="32" y="168"/>
                  <a:pt x="32" y="168"/>
                </a:cubicBezTo>
                <a:cubicBezTo>
                  <a:pt x="32" y="112"/>
                  <a:pt x="32" y="112"/>
                  <a:pt x="32" y="112"/>
                </a:cubicBezTo>
                <a:cubicBezTo>
                  <a:pt x="32" y="110"/>
                  <a:pt x="30" y="108"/>
                  <a:pt x="28" y="108"/>
                </a:cubicBezTo>
                <a:cubicBezTo>
                  <a:pt x="26" y="108"/>
                  <a:pt x="24" y="110"/>
                  <a:pt x="24" y="112"/>
                </a:cubicBezTo>
                <a:cubicBezTo>
                  <a:pt x="24" y="172"/>
                  <a:pt x="24" y="172"/>
                  <a:pt x="24" y="172"/>
                </a:cubicBezTo>
                <a:cubicBezTo>
                  <a:pt x="24" y="174"/>
                  <a:pt x="26" y="176"/>
                  <a:pt x="28" y="176"/>
                </a:cubicBezTo>
                <a:cubicBezTo>
                  <a:pt x="172" y="176"/>
                  <a:pt x="172" y="176"/>
                  <a:pt x="172" y="176"/>
                </a:cubicBezTo>
                <a:cubicBezTo>
                  <a:pt x="174" y="176"/>
                  <a:pt x="176" y="174"/>
                  <a:pt x="176" y="172"/>
                </a:cubicBezTo>
                <a:cubicBezTo>
                  <a:pt x="176" y="4"/>
                  <a:pt x="176" y="4"/>
                  <a:pt x="176" y="4"/>
                </a:cubicBezTo>
                <a:cubicBezTo>
                  <a:pt x="176" y="2"/>
                  <a:pt x="174" y="0"/>
                  <a:pt x="172" y="0"/>
                </a:cubicBezTo>
                <a:moveTo>
                  <a:pt x="105" y="117"/>
                </a:moveTo>
                <a:cubicBezTo>
                  <a:pt x="104" y="118"/>
                  <a:pt x="104" y="119"/>
                  <a:pt x="104" y="120"/>
                </a:cubicBezTo>
                <a:cubicBezTo>
                  <a:pt x="104" y="122"/>
                  <a:pt x="106" y="124"/>
                  <a:pt x="108" y="124"/>
                </a:cubicBezTo>
                <a:cubicBezTo>
                  <a:pt x="109" y="124"/>
                  <a:pt x="110" y="124"/>
                  <a:pt x="111" y="123"/>
                </a:cubicBezTo>
                <a:cubicBezTo>
                  <a:pt x="143" y="91"/>
                  <a:pt x="143" y="91"/>
                  <a:pt x="143" y="91"/>
                </a:cubicBezTo>
                <a:cubicBezTo>
                  <a:pt x="144" y="90"/>
                  <a:pt x="144" y="89"/>
                  <a:pt x="144" y="88"/>
                </a:cubicBezTo>
                <a:cubicBezTo>
                  <a:pt x="144" y="87"/>
                  <a:pt x="144" y="86"/>
                  <a:pt x="143" y="85"/>
                </a:cubicBezTo>
                <a:cubicBezTo>
                  <a:pt x="111" y="53"/>
                  <a:pt x="111" y="53"/>
                  <a:pt x="111" y="53"/>
                </a:cubicBezTo>
                <a:cubicBezTo>
                  <a:pt x="110" y="52"/>
                  <a:pt x="109" y="52"/>
                  <a:pt x="108" y="52"/>
                </a:cubicBezTo>
                <a:cubicBezTo>
                  <a:pt x="106" y="52"/>
                  <a:pt x="104" y="54"/>
                  <a:pt x="104" y="56"/>
                </a:cubicBezTo>
                <a:cubicBezTo>
                  <a:pt x="104" y="57"/>
                  <a:pt x="104" y="58"/>
                  <a:pt x="105" y="59"/>
                </a:cubicBezTo>
                <a:cubicBezTo>
                  <a:pt x="130" y="84"/>
                  <a:pt x="130" y="84"/>
                  <a:pt x="130" y="84"/>
                </a:cubicBezTo>
                <a:cubicBezTo>
                  <a:pt x="4" y="84"/>
                  <a:pt x="4" y="84"/>
                  <a:pt x="4" y="84"/>
                </a:cubicBezTo>
                <a:cubicBezTo>
                  <a:pt x="2" y="84"/>
                  <a:pt x="0" y="86"/>
                  <a:pt x="0" y="88"/>
                </a:cubicBezTo>
                <a:cubicBezTo>
                  <a:pt x="0" y="90"/>
                  <a:pt x="2" y="92"/>
                  <a:pt x="4" y="92"/>
                </a:cubicBezTo>
                <a:cubicBezTo>
                  <a:pt x="130" y="92"/>
                  <a:pt x="130" y="92"/>
                  <a:pt x="130" y="92"/>
                </a:cubicBezTo>
                <a:lnTo>
                  <a:pt x="105" y="117"/>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17" name="Freeform 29" descr="無用PPT原创模板，未经授权禁止商用&#10;关注公众号【無用PPT】获取更多模板&#10;联系微信：wuyppt"/>
          <p:cNvSpPr>
            <a:spLocks noEditPoints="1"/>
          </p:cNvSpPr>
          <p:nvPr/>
        </p:nvSpPr>
        <p:spPr bwMode="auto">
          <a:xfrm>
            <a:off x="1350156" y="3679416"/>
            <a:ext cx="334272" cy="335478"/>
          </a:xfrm>
          <a:custGeom>
            <a:avLst/>
            <a:gdLst>
              <a:gd name="T0" fmla="*/ 148 w 176"/>
              <a:gd name="T1" fmla="*/ 108 h 176"/>
              <a:gd name="T2" fmla="*/ 144 w 176"/>
              <a:gd name="T3" fmla="*/ 112 h 176"/>
              <a:gd name="T4" fmla="*/ 144 w 176"/>
              <a:gd name="T5" fmla="*/ 168 h 176"/>
              <a:gd name="T6" fmla="*/ 8 w 176"/>
              <a:gd name="T7" fmla="*/ 168 h 176"/>
              <a:gd name="T8" fmla="*/ 8 w 176"/>
              <a:gd name="T9" fmla="*/ 8 h 176"/>
              <a:gd name="T10" fmla="*/ 144 w 176"/>
              <a:gd name="T11" fmla="*/ 8 h 176"/>
              <a:gd name="T12" fmla="*/ 144 w 176"/>
              <a:gd name="T13" fmla="*/ 64 h 176"/>
              <a:gd name="T14" fmla="*/ 148 w 176"/>
              <a:gd name="T15" fmla="*/ 68 h 176"/>
              <a:gd name="T16" fmla="*/ 152 w 176"/>
              <a:gd name="T17" fmla="*/ 64 h 176"/>
              <a:gd name="T18" fmla="*/ 152 w 176"/>
              <a:gd name="T19" fmla="*/ 4 h 176"/>
              <a:gd name="T20" fmla="*/ 148 w 176"/>
              <a:gd name="T21" fmla="*/ 0 h 176"/>
              <a:gd name="T22" fmla="*/ 4 w 176"/>
              <a:gd name="T23" fmla="*/ 0 h 176"/>
              <a:gd name="T24" fmla="*/ 0 w 176"/>
              <a:gd name="T25" fmla="*/ 4 h 176"/>
              <a:gd name="T26" fmla="*/ 0 w 176"/>
              <a:gd name="T27" fmla="*/ 172 h 176"/>
              <a:gd name="T28" fmla="*/ 4 w 176"/>
              <a:gd name="T29" fmla="*/ 176 h 176"/>
              <a:gd name="T30" fmla="*/ 148 w 176"/>
              <a:gd name="T31" fmla="*/ 176 h 176"/>
              <a:gd name="T32" fmla="*/ 152 w 176"/>
              <a:gd name="T33" fmla="*/ 172 h 176"/>
              <a:gd name="T34" fmla="*/ 152 w 176"/>
              <a:gd name="T35" fmla="*/ 112 h 176"/>
              <a:gd name="T36" fmla="*/ 148 w 176"/>
              <a:gd name="T37" fmla="*/ 108 h 176"/>
              <a:gd name="T38" fmla="*/ 172 w 176"/>
              <a:gd name="T39" fmla="*/ 84 h 176"/>
              <a:gd name="T40" fmla="*/ 46 w 176"/>
              <a:gd name="T41" fmla="*/ 84 h 176"/>
              <a:gd name="T42" fmla="*/ 71 w 176"/>
              <a:gd name="T43" fmla="*/ 59 h 176"/>
              <a:gd name="T44" fmla="*/ 72 w 176"/>
              <a:gd name="T45" fmla="*/ 56 h 176"/>
              <a:gd name="T46" fmla="*/ 68 w 176"/>
              <a:gd name="T47" fmla="*/ 52 h 176"/>
              <a:gd name="T48" fmla="*/ 65 w 176"/>
              <a:gd name="T49" fmla="*/ 53 h 176"/>
              <a:gd name="T50" fmla="*/ 33 w 176"/>
              <a:gd name="T51" fmla="*/ 85 h 176"/>
              <a:gd name="T52" fmla="*/ 32 w 176"/>
              <a:gd name="T53" fmla="*/ 88 h 176"/>
              <a:gd name="T54" fmla="*/ 33 w 176"/>
              <a:gd name="T55" fmla="*/ 91 h 176"/>
              <a:gd name="T56" fmla="*/ 65 w 176"/>
              <a:gd name="T57" fmla="*/ 123 h 176"/>
              <a:gd name="T58" fmla="*/ 68 w 176"/>
              <a:gd name="T59" fmla="*/ 124 h 176"/>
              <a:gd name="T60" fmla="*/ 72 w 176"/>
              <a:gd name="T61" fmla="*/ 120 h 176"/>
              <a:gd name="T62" fmla="*/ 71 w 176"/>
              <a:gd name="T63" fmla="*/ 117 h 176"/>
              <a:gd name="T64" fmla="*/ 46 w 176"/>
              <a:gd name="T65" fmla="*/ 92 h 176"/>
              <a:gd name="T66" fmla="*/ 172 w 176"/>
              <a:gd name="T67" fmla="*/ 92 h 176"/>
              <a:gd name="T68" fmla="*/ 176 w 176"/>
              <a:gd name="T69" fmla="*/ 88 h 176"/>
              <a:gd name="T70" fmla="*/ 172 w 176"/>
              <a:gd name="T71"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48" y="108"/>
                </a:moveTo>
                <a:cubicBezTo>
                  <a:pt x="146" y="108"/>
                  <a:pt x="144" y="110"/>
                  <a:pt x="144" y="112"/>
                </a:cubicBezTo>
                <a:cubicBezTo>
                  <a:pt x="144" y="168"/>
                  <a:pt x="144" y="168"/>
                  <a:pt x="144" y="168"/>
                </a:cubicBezTo>
                <a:cubicBezTo>
                  <a:pt x="8" y="168"/>
                  <a:pt x="8" y="168"/>
                  <a:pt x="8" y="168"/>
                </a:cubicBezTo>
                <a:cubicBezTo>
                  <a:pt x="8" y="8"/>
                  <a:pt x="8" y="8"/>
                  <a:pt x="8" y="8"/>
                </a:cubicBezTo>
                <a:cubicBezTo>
                  <a:pt x="144" y="8"/>
                  <a:pt x="144" y="8"/>
                  <a:pt x="144" y="8"/>
                </a:cubicBezTo>
                <a:cubicBezTo>
                  <a:pt x="144" y="64"/>
                  <a:pt x="144" y="64"/>
                  <a:pt x="144" y="64"/>
                </a:cubicBezTo>
                <a:cubicBezTo>
                  <a:pt x="144" y="66"/>
                  <a:pt x="146" y="68"/>
                  <a:pt x="148" y="68"/>
                </a:cubicBezTo>
                <a:cubicBezTo>
                  <a:pt x="150" y="68"/>
                  <a:pt x="152" y="66"/>
                  <a:pt x="152" y="64"/>
                </a:cubicBezTo>
                <a:cubicBezTo>
                  <a:pt x="152" y="4"/>
                  <a:pt x="152" y="4"/>
                  <a:pt x="152" y="4"/>
                </a:cubicBezTo>
                <a:cubicBezTo>
                  <a:pt x="152" y="2"/>
                  <a:pt x="150" y="0"/>
                  <a:pt x="148" y="0"/>
                </a:cubicBezTo>
                <a:cubicBezTo>
                  <a:pt x="4" y="0"/>
                  <a:pt x="4" y="0"/>
                  <a:pt x="4" y="0"/>
                </a:cubicBezTo>
                <a:cubicBezTo>
                  <a:pt x="2" y="0"/>
                  <a:pt x="0" y="2"/>
                  <a:pt x="0" y="4"/>
                </a:cubicBezTo>
                <a:cubicBezTo>
                  <a:pt x="0" y="172"/>
                  <a:pt x="0" y="172"/>
                  <a:pt x="0" y="172"/>
                </a:cubicBezTo>
                <a:cubicBezTo>
                  <a:pt x="0" y="174"/>
                  <a:pt x="2" y="176"/>
                  <a:pt x="4" y="176"/>
                </a:cubicBezTo>
                <a:cubicBezTo>
                  <a:pt x="148" y="176"/>
                  <a:pt x="148" y="176"/>
                  <a:pt x="148" y="176"/>
                </a:cubicBezTo>
                <a:cubicBezTo>
                  <a:pt x="150" y="176"/>
                  <a:pt x="152" y="174"/>
                  <a:pt x="152" y="172"/>
                </a:cubicBezTo>
                <a:cubicBezTo>
                  <a:pt x="152" y="112"/>
                  <a:pt x="152" y="112"/>
                  <a:pt x="152" y="112"/>
                </a:cubicBezTo>
                <a:cubicBezTo>
                  <a:pt x="152" y="110"/>
                  <a:pt x="150" y="108"/>
                  <a:pt x="148" y="108"/>
                </a:cubicBezTo>
                <a:moveTo>
                  <a:pt x="172" y="84"/>
                </a:moveTo>
                <a:cubicBezTo>
                  <a:pt x="46" y="84"/>
                  <a:pt x="46" y="84"/>
                  <a:pt x="46" y="84"/>
                </a:cubicBezTo>
                <a:cubicBezTo>
                  <a:pt x="71" y="59"/>
                  <a:pt x="71" y="59"/>
                  <a:pt x="71" y="59"/>
                </a:cubicBezTo>
                <a:cubicBezTo>
                  <a:pt x="72" y="58"/>
                  <a:pt x="72" y="57"/>
                  <a:pt x="72" y="56"/>
                </a:cubicBezTo>
                <a:cubicBezTo>
                  <a:pt x="72" y="54"/>
                  <a:pt x="70" y="52"/>
                  <a:pt x="68" y="52"/>
                </a:cubicBezTo>
                <a:cubicBezTo>
                  <a:pt x="67" y="52"/>
                  <a:pt x="66" y="52"/>
                  <a:pt x="65" y="53"/>
                </a:cubicBezTo>
                <a:cubicBezTo>
                  <a:pt x="33" y="85"/>
                  <a:pt x="33" y="85"/>
                  <a:pt x="33" y="85"/>
                </a:cubicBezTo>
                <a:cubicBezTo>
                  <a:pt x="32" y="86"/>
                  <a:pt x="32" y="87"/>
                  <a:pt x="32" y="88"/>
                </a:cubicBezTo>
                <a:cubicBezTo>
                  <a:pt x="32" y="89"/>
                  <a:pt x="32" y="90"/>
                  <a:pt x="33" y="91"/>
                </a:cubicBezTo>
                <a:cubicBezTo>
                  <a:pt x="65" y="123"/>
                  <a:pt x="65" y="123"/>
                  <a:pt x="65" y="123"/>
                </a:cubicBezTo>
                <a:cubicBezTo>
                  <a:pt x="66" y="124"/>
                  <a:pt x="67" y="124"/>
                  <a:pt x="68" y="124"/>
                </a:cubicBezTo>
                <a:cubicBezTo>
                  <a:pt x="70" y="124"/>
                  <a:pt x="72" y="122"/>
                  <a:pt x="72" y="120"/>
                </a:cubicBezTo>
                <a:cubicBezTo>
                  <a:pt x="72" y="119"/>
                  <a:pt x="72" y="118"/>
                  <a:pt x="71" y="117"/>
                </a:cubicBezTo>
                <a:cubicBezTo>
                  <a:pt x="46" y="92"/>
                  <a:pt x="46" y="92"/>
                  <a:pt x="46" y="92"/>
                </a:cubicBezTo>
                <a:cubicBezTo>
                  <a:pt x="172" y="92"/>
                  <a:pt x="172" y="92"/>
                  <a:pt x="172" y="92"/>
                </a:cubicBezTo>
                <a:cubicBezTo>
                  <a:pt x="174" y="92"/>
                  <a:pt x="176" y="90"/>
                  <a:pt x="176" y="88"/>
                </a:cubicBezTo>
                <a:cubicBezTo>
                  <a:pt x="176" y="86"/>
                  <a:pt x="174" y="84"/>
                  <a:pt x="172" y="84"/>
                </a:cubicBezTo>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20" name="矩形 19" descr="無用PPT原创模板，未经授权禁止商用&#10;关注公众号【無用PPT】获取更多模板&#10;联系微信：wuyppt"/>
          <p:cNvSpPr/>
          <p:nvPr/>
        </p:nvSpPr>
        <p:spPr>
          <a:xfrm>
            <a:off x="2050733" y="2345858"/>
            <a:ext cx="7910014" cy="3275064"/>
          </a:xfrm>
          <a:prstGeom prst="rect">
            <a:avLst/>
          </a:prstGeom>
        </p:spPr>
        <p:txBody>
          <a:bodyPr wrap="square">
            <a:spAutoFit/>
          </a:bodyPr>
          <a:lstStyle/>
          <a:p>
            <a:pPr algn="just">
              <a:lnSpc>
                <a:spcPct val="150000"/>
              </a:lnSpc>
            </a:pPr>
            <a:r>
              <a:rPr lang="zh-CN" altLang="en-US" sz="2400" dirty="0">
                <a:solidFill>
                  <a:srgbClr val="FFFF00"/>
                </a:solidFill>
                <a:latin typeface="黑体" panose="02010609060101010101" charset="-122"/>
                <a:ea typeface="黑体" panose="02010609060101010101" charset="-122"/>
                <a:sym typeface="+mn-ea"/>
              </a:rPr>
              <a:t>产品定位</a:t>
            </a:r>
            <a:r>
              <a:rPr lang="zh-CN" altLang="en-US" sz="2400" dirty="0">
                <a:solidFill>
                  <a:schemeClr val="bg1"/>
                </a:solidFill>
                <a:latin typeface="黑体" panose="02010609060101010101" charset="-122"/>
                <a:ea typeface="黑体" panose="02010609060101010101" charset="-122"/>
                <a:sym typeface="+mn-ea"/>
              </a:rPr>
              <a:t>：</a:t>
            </a:r>
            <a:endParaRPr lang="zh-CN" altLang="en-US" sz="2400" dirty="0">
              <a:solidFill>
                <a:schemeClr val="bg1"/>
              </a:solidFill>
              <a:latin typeface="黑体" panose="02010609060101010101" charset="-122"/>
              <a:ea typeface="黑体" panose="02010609060101010101" charset="-122"/>
              <a:sym typeface="+mn-ea"/>
            </a:endParaRPr>
          </a:p>
          <a:p>
            <a:pPr algn="just">
              <a:lnSpc>
                <a:spcPct val="150000"/>
              </a:lnSpc>
            </a:pPr>
            <a:r>
              <a:rPr lang="zh-CN" altLang="en-US" sz="2000" dirty="0">
                <a:solidFill>
                  <a:schemeClr val="bg1"/>
                </a:solidFill>
                <a:latin typeface="黑体" panose="02010609060101010101" charset="-122"/>
                <a:ea typeface="黑体" panose="02010609060101010101" charset="-122"/>
                <a:sym typeface="+mn-ea"/>
              </a:rPr>
              <a:t>将产品分行业来看，生活服务类小程序作为日常生活中的高频刚需，功能完善，操作便捷的生活服务类小程序正在被越来越多的人群所接受。数据显示，从小程序访问次数来看，</a:t>
            </a:r>
            <a:r>
              <a:rPr lang="en-US" altLang="zh-CN" sz="2000" dirty="0">
                <a:solidFill>
                  <a:schemeClr val="bg1"/>
                </a:solidFill>
                <a:latin typeface="黑体" panose="02010609060101010101" charset="-122"/>
                <a:ea typeface="黑体" panose="02010609060101010101" charset="-122"/>
                <a:sym typeface="+mn-ea"/>
              </a:rPr>
              <a:t>2021</a:t>
            </a:r>
            <a:r>
              <a:rPr lang="zh-CN" altLang="en-US" sz="2000" dirty="0">
                <a:solidFill>
                  <a:schemeClr val="bg1"/>
                </a:solidFill>
                <a:latin typeface="黑体" panose="02010609060101010101" charset="-122"/>
                <a:ea typeface="黑体" panose="02010609060101010101" charset="-122"/>
                <a:sym typeface="+mn-ea"/>
              </a:rPr>
              <a:t>年上半年小程序访问次数</a:t>
            </a:r>
            <a:r>
              <a:rPr lang="en-US" altLang="zh-CN" sz="2000" dirty="0">
                <a:solidFill>
                  <a:schemeClr val="bg1"/>
                </a:solidFill>
                <a:latin typeface="黑体" panose="02010609060101010101" charset="-122"/>
                <a:ea typeface="黑体" panose="02010609060101010101" charset="-122"/>
                <a:sym typeface="+mn-ea"/>
              </a:rPr>
              <a:t>Top10</a:t>
            </a:r>
            <a:r>
              <a:rPr lang="zh-CN" altLang="en-US" sz="2000" dirty="0">
                <a:solidFill>
                  <a:schemeClr val="bg1"/>
                </a:solidFill>
                <a:latin typeface="黑体" panose="02010609060101010101" charset="-122"/>
                <a:ea typeface="黑体" panose="02010609060101010101" charset="-122"/>
                <a:sym typeface="+mn-ea"/>
              </a:rPr>
              <a:t>中，生活服务小程序的访问次数最高，达到</a:t>
            </a:r>
            <a:r>
              <a:rPr lang="en-US" altLang="zh-CN" sz="2000" dirty="0">
                <a:solidFill>
                  <a:schemeClr val="bg1"/>
                </a:solidFill>
                <a:latin typeface="黑体" panose="02010609060101010101" charset="-122"/>
                <a:ea typeface="黑体" panose="02010609060101010101" charset="-122"/>
                <a:sym typeface="+mn-ea"/>
              </a:rPr>
              <a:t>40.4%; </a:t>
            </a:r>
            <a:r>
              <a:rPr lang="zh-CN" altLang="en-US" sz="2000" dirty="0">
                <a:solidFill>
                  <a:schemeClr val="bg1"/>
                </a:solidFill>
                <a:latin typeface="黑体" panose="02010609060101010101" charset="-122"/>
                <a:ea typeface="黑体" panose="02010609060101010101" charset="-122"/>
                <a:sym typeface="+mn-ea"/>
              </a:rPr>
              <a:t>。</a:t>
            </a:r>
            <a:endParaRPr lang="zh-CN" altLang="en-US" sz="2000" dirty="0">
              <a:solidFill>
                <a:schemeClr val="bg1"/>
              </a:solidFill>
              <a:latin typeface="黑体" panose="02010609060101010101" charset="-122"/>
              <a:ea typeface="黑体" panose="02010609060101010101" charset="-122"/>
              <a:sym typeface="+mn-ea"/>
            </a:endParaRPr>
          </a:p>
          <a:p>
            <a:pPr algn="just">
              <a:lnSpc>
                <a:spcPct val="150000"/>
              </a:lnSpc>
            </a:pPr>
            <a:endParaRPr lang="en-US" altLang="zh-CN" dirty="0">
              <a:solidFill>
                <a:schemeClr val="bg1"/>
              </a:solidFill>
              <a:latin typeface="黑体" panose="02010609060101010101" charset="-122"/>
              <a:ea typeface="黑体" panose="02010609060101010101" charset="-122"/>
              <a:sym typeface="+mn-ea"/>
            </a:endParaRPr>
          </a:p>
          <a:p>
            <a:pPr algn="just">
              <a:lnSpc>
                <a:spcPct val="150000"/>
              </a:lnSpc>
            </a:pPr>
            <a:endParaRPr lang="en-US" altLang="zh-CN" dirty="0">
              <a:solidFill>
                <a:schemeClr val="bg1">
                  <a:lumMod val="95000"/>
                </a:schemeClr>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形用户界面&#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97300" y="4110990"/>
            <a:ext cx="2473960" cy="2473960"/>
          </a:xfrm>
          <a:prstGeom prst="rect">
            <a:avLst/>
          </a:prstGeom>
        </p:spPr>
      </p:pic>
      <p:pic>
        <p:nvPicPr>
          <p:cNvPr id="4" name="图片 3" descr="图片包含 日历&#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70" y="3985260"/>
            <a:ext cx="2008505" cy="2724785"/>
          </a:xfrm>
          <a:prstGeom prst="rect">
            <a:avLst/>
          </a:prstGeom>
        </p:spPr>
      </p:pic>
      <p:sp>
        <p:nvSpPr>
          <p:cNvPr id="32" name="泪滴形 31" descr="無用PPT原创模板，未经授权禁止商用&#10;关注公众号【無用PPT】获取更多模板&#10;联系微信：wuyppt"/>
          <p:cNvSpPr/>
          <p:nvPr/>
        </p:nvSpPr>
        <p:spPr>
          <a:xfrm rot="16200000">
            <a:off x="1927111" y="916491"/>
            <a:ext cx="675860" cy="675860"/>
          </a:xfrm>
          <a:prstGeom prst="teardrop">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35" name="矩形 34" descr="無用PPT原创模板，未经授权禁止商用&#10;关注公众号【無用PPT】获取更多模板&#10;联系微信：wuyppt"/>
          <p:cNvSpPr/>
          <p:nvPr/>
        </p:nvSpPr>
        <p:spPr>
          <a:xfrm>
            <a:off x="2391562" y="1176660"/>
            <a:ext cx="4001313" cy="1023742"/>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       </a:t>
            </a:r>
            <a:r>
              <a:rPr kumimoji="0" lang="zh-CN" altLang="en-US" sz="14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在研发部门开展产品研发的同时，营销部门开始培训保洁人员和引导目标客户接受和确定这一产品概念。</a:t>
            </a:r>
            <a:endParaRPr kumimoji="0" lang="zh-CN" altLang="en-US" sz="14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endParaRPr>
          </a:p>
        </p:txBody>
      </p:sp>
      <p:sp>
        <p:nvSpPr>
          <p:cNvPr id="37" name="矩形 36" descr="無用PPT原创模板，未经授权禁止商用&#10;关注公众号【無用PPT】获取更多模板&#10;联系微信：wuyppt"/>
          <p:cNvSpPr/>
          <p:nvPr/>
        </p:nvSpPr>
        <p:spPr>
          <a:xfrm>
            <a:off x="2078932" y="1029315"/>
            <a:ext cx="3722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lumMod val="95000"/>
                  </a:prstClr>
                </a:solidFill>
                <a:effectLst/>
                <a:uLnTx/>
                <a:uFillTx/>
                <a:latin typeface="思源黑体 CN Heavy" panose="020B0A00000000000000" pitchFamily="34" charset="-122"/>
                <a:ea typeface="思源黑体 CN Heavy" panose="020B0A00000000000000" pitchFamily="34" charset="-122"/>
                <a:cs typeface="+mn-cs"/>
              </a:rPr>
              <a:t>1</a:t>
            </a:r>
            <a:endParaRPr kumimoji="0" lang="zh-CN" altLang="en-US" sz="2400" b="0" i="1" u="none" strike="noStrike" kern="1200" cap="none" spc="0" normalizeH="0" baseline="0" noProof="0" dirty="0">
              <a:ln>
                <a:noFill/>
              </a:ln>
              <a:solidFill>
                <a:prstClr val="white">
                  <a:lumMod val="95000"/>
                </a:prstClr>
              </a:solidFill>
              <a:effectLst/>
              <a:uLnTx/>
              <a:uFillTx/>
              <a:latin typeface="思源黑体 CN Heavy" panose="020B0A00000000000000" pitchFamily="34" charset="-122"/>
              <a:ea typeface="思源黑体 CN Heavy" panose="020B0A00000000000000" pitchFamily="34" charset="-122"/>
              <a:cs typeface="+mn-cs"/>
            </a:endParaRPr>
          </a:p>
        </p:txBody>
      </p:sp>
      <p:sp>
        <p:nvSpPr>
          <p:cNvPr id="41" name="泪滴形 40" descr="無用PPT原创模板，未经授权禁止商用&#10;关注公众号【無用PPT】获取更多模板&#10;联系微信：wuyppt"/>
          <p:cNvSpPr/>
          <p:nvPr/>
        </p:nvSpPr>
        <p:spPr>
          <a:xfrm rot="16200000">
            <a:off x="7075350" y="2044865"/>
            <a:ext cx="675860" cy="675860"/>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43" name="矩形 42" descr="無用PPT原创模板，未经授权禁止商用&#10;关注公众号【無用PPT】获取更多模板&#10;联系微信：wuyppt"/>
          <p:cNvSpPr/>
          <p:nvPr/>
        </p:nvSpPr>
        <p:spPr>
          <a:xfrm>
            <a:off x="7592684" y="2308589"/>
            <a:ext cx="3463599" cy="1346907"/>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       在产品完全开发出来后，利用各种宣传工具的集成，通过周到的服务提升北斗校园清洁系统的品牌渗透力并能通过产品销售盈利。 </a:t>
            </a:r>
            <a:endParaRPr kumimoji="0" lang="zh-CN" altLang="en-US" sz="14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endParaRPr>
          </a:p>
        </p:txBody>
      </p:sp>
      <p:sp>
        <p:nvSpPr>
          <p:cNvPr id="45" name="矩形 44" descr="無用PPT原创模板，未经授权禁止商用&#10;关注公众号【無用PPT】获取更多模板&#10;联系微信：wuyppt"/>
          <p:cNvSpPr/>
          <p:nvPr/>
        </p:nvSpPr>
        <p:spPr>
          <a:xfrm>
            <a:off x="7196236" y="2167517"/>
            <a:ext cx="3722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srgbClr val="647CF3"/>
                </a:solidFill>
                <a:effectLst/>
                <a:uLnTx/>
                <a:uFillTx/>
                <a:latin typeface="思源黑体 CN Heavy" panose="020B0A00000000000000" pitchFamily="34" charset="-122"/>
                <a:ea typeface="思源黑体 CN Heavy" panose="020B0A00000000000000" pitchFamily="34" charset="-122"/>
                <a:cs typeface="+mn-cs"/>
              </a:rPr>
              <a:t>2</a:t>
            </a:r>
            <a:endParaRPr kumimoji="0" lang="zh-CN" altLang="en-US" sz="2400" b="0" i="1" u="none" strike="noStrike" kern="1200" cap="none" spc="0" normalizeH="0" baseline="0" noProof="0" dirty="0">
              <a:ln>
                <a:noFill/>
              </a:ln>
              <a:solidFill>
                <a:srgbClr val="647CF3"/>
              </a:solidFill>
              <a:effectLst/>
              <a:uLnTx/>
              <a:uFillTx/>
              <a:latin typeface="思源黑体 CN Heavy" panose="020B0A00000000000000" pitchFamily="34" charset="-122"/>
              <a:ea typeface="思源黑体 CN Heavy" panose="020B0A00000000000000" pitchFamily="34" charset="-122"/>
              <a:cs typeface="+mn-cs"/>
            </a:endParaRPr>
          </a:p>
        </p:txBody>
      </p:sp>
      <p:sp>
        <p:nvSpPr>
          <p:cNvPr id="49" name="泪滴形 48" descr="無用PPT原创模板，未经授权禁止商用&#10;关注公众号【無用PPT】获取更多模板&#10;联系微信：wuyppt"/>
          <p:cNvSpPr/>
          <p:nvPr/>
        </p:nvSpPr>
        <p:spPr>
          <a:xfrm rot="16200000">
            <a:off x="1956745" y="2899731"/>
            <a:ext cx="675860" cy="675860"/>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51" name="矩形 50" descr="無用PPT原创模板，未经授权禁止商用&#10;关注公众号【無用PPT】获取更多模板&#10;联系微信：wuyppt"/>
          <p:cNvSpPr/>
          <p:nvPr/>
        </p:nvSpPr>
        <p:spPr>
          <a:xfrm>
            <a:off x="2451277" y="2900003"/>
            <a:ext cx="3995573" cy="1023742"/>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       </a:t>
            </a:r>
            <a:r>
              <a:rPr kumimoji="0" lang="zh-CN" altLang="en-US" sz="14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成长期合作对象将增加设备、用具制造厂商，例如：威露士厂商、蓝月亮厂商等，提高清洁质量与销售数量。</a:t>
            </a:r>
            <a:endParaRPr kumimoji="0" lang="zh-CN" altLang="en-US" sz="14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endParaRPr>
          </a:p>
        </p:txBody>
      </p:sp>
      <p:sp>
        <p:nvSpPr>
          <p:cNvPr id="53" name="矩形 52" descr="無用PPT原创模板，未经授权禁止商用&#10;关注公众号【無用PPT】获取更多模板&#10;联系微信：wuyppt"/>
          <p:cNvSpPr/>
          <p:nvPr/>
        </p:nvSpPr>
        <p:spPr>
          <a:xfrm>
            <a:off x="2076982" y="3050946"/>
            <a:ext cx="3722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srgbClr val="647CF3"/>
                </a:solidFill>
                <a:effectLst/>
                <a:uLnTx/>
                <a:uFillTx/>
                <a:latin typeface="思源黑体 CN Heavy" panose="020B0A00000000000000" pitchFamily="34" charset="-122"/>
                <a:ea typeface="思源黑体 CN Heavy" panose="020B0A00000000000000" pitchFamily="34" charset="-122"/>
                <a:cs typeface="+mn-cs"/>
              </a:rPr>
              <a:t>3</a:t>
            </a:r>
            <a:endParaRPr kumimoji="0" lang="zh-CN" altLang="en-US" sz="2400" b="0" i="1" u="none" strike="noStrike" kern="1200" cap="none" spc="0" normalizeH="0" baseline="0" noProof="0" dirty="0">
              <a:ln>
                <a:noFill/>
              </a:ln>
              <a:solidFill>
                <a:srgbClr val="647CF3"/>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7" name="泪滴形 56" descr="無用PPT原创模板，未经授权禁止商用&#10;关注公众号【無用PPT】获取更多模板&#10;联系微信：wuyppt"/>
          <p:cNvSpPr/>
          <p:nvPr/>
        </p:nvSpPr>
        <p:spPr>
          <a:xfrm rot="16200000">
            <a:off x="7049207" y="4315672"/>
            <a:ext cx="675860" cy="675860"/>
          </a:xfrm>
          <a:prstGeom prst="teardrop">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59" name="矩形 58" descr="無用PPT原创模板，未经授权禁止商用&#10;关注公众号【無用PPT】获取更多模板&#10;联系微信：wuyppt"/>
          <p:cNvSpPr/>
          <p:nvPr/>
        </p:nvSpPr>
        <p:spPr>
          <a:xfrm>
            <a:off x="7622161" y="4462726"/>
            <a:ext cx="3434122" cy="1023742"/>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       产品投入使用时，从市场收集反馈，为研发部门提供新的思路，投入研发或产品升级的概念，并保持竞争优势。</a:t>
            </a:r>
            <a:endParaRPr kumimoji="0" lang="zh-CN" altLang="en-US" sz="14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endParaRPr>
          </a:p>
        </p:txBody>
      </p:sp>
      <p:sp>
        <p:nvSpPr>
          <p:cNvPr id="61" name="矩形 60" descr="無用PPT原创模板，未经授权禁止商用&#10;关注公众号【無用PPT】获取更多模板&#10;联系微信：wuyppt"/>
          <p:cNvSpPr/>
          <p:nvPr/>
        </p:nvSpPr>
        <p:spPr>
          <a:xfrm>
            <a:off x="7195527" y="4422768"/>
            <a:ext cx="3722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lumMod val="95000"/>
                  </a:prstClr>
                </a:solidFill>
                <a:effectLst/>
                <a:uLnTx/>
                <a:uFillTx/>
                <a:latin typeface="思源黑体 CN Heavy" panose="020B0A00000000000000" pitchFamily="34" charset="-122"/>
                <a:ea typeface="思源黑体 CN Heavy" panose="020B0A00000000000000" pitchFamily="34" charset="-122"/>
                <a:cs typeface="+mn-cs"/>
              </a:rPr>
              <a:t>4</a:t>
            </a:r>
            <a:endParaRPr kumimoji="0" lang="zh-CN" altLang="en-US" sz="2400" b="0" i="1" u="none" strike="noStrike" kern="1200" cap="none" spc="0" normalizeH="0" baseline="0" noProof="0" dirty="0">
              <a:ln>
                <a:noFill/>
              </a:ln>
              <a:solidFill>
                <a:prstClr val="white">
                  <a:lumMod val="95000"/>
                </a:prstClr>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63" name="图片 62" descr="無用PPT原创模板，未经授权禁止商用&#10;关注公众号【無用PPT】获取更多模板&#10;联系微信：wuyppt"/>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9419996" y="209330"/>
            <a:ext cx="2606807" cy="2102263"/>
          </a:xfrm>
          <a:prstGeom prst="rect">
            <a:avLst/>
          </a:prstGeom>
        </p:spPr>
      </p:pic>
      <p:sp>
        <p:nvSpPr>
          <p:cNvPr id="9" name="文本框 8"/>
          <p:cNvSpPr txBox="1"/>
          <p:nvPr/>
        </p:nvSpPr>
        <p:spPr>
          <a:xfrm>
            <a:off x="458829" y="279493"/>
            <a:ext cx="738664" cy="3530741"/>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四、商业模式</a:t>
            </a:r>
            <a:endParaRPr kumimoji="0" lang="en-US" altLang="zh-CN" sz="36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sp>
        <p:nvSpPr>
          <p:cNvPr id="20" name="文本框 19"/>
          <p:cNvSpPr txBox="1"/>
          <p:nvPr/>
        </p:nvSpPr>
        <p:spPr>
          <a:xfrm>
            <a:off x="6265730" y="823614"/>
            <a:ext cx="76946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4.1	</a:t>
            </a:r>
            <a:r>
              <a:rPr lang="zh-CN" altLang="en-US" sz="28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商业</a:t>
            </a:r>
            <a:r>
              <a:rPr kumimoji="0" lang="zh-CN" altLang="en-US" sz="28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模式分析</a:t>
            </a:r>
            <a:endParaRPr kumimoji="0" lang="zh-CN" altLang="en-US" sz="28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文本框 47"/>
          <p:cNvSpPr txBox="1"/>
          <p:nvPr/>
        </p:nvSpPr>
        <p:spPr>
          <a:xfrm>
            <a:off x="3004185" y="1036955"/>
            <a:ext cx="5749290" cy="583565"/>
          </a:xfrm>
          <a:prstGeom prst="rect">
            <a:avLst/>
          </a:prstGeom>
          <a:noFill/>
        </p:spPr>
        <p:txBody>
          <a:bodyPr wrap="square" rtlCol="0">
            <a:spAutoFit/>
          </a:bodyPr>
          <a:lstStyle/>
          <a:p>
            <a:pPr algn="ctr" fontAlgn="base"/>
            <a:r>
              <a:rPr lang="zh-CN" altLang="en-US" sz="3200" spc="600" dirty="0">
                <a:solidFill>
                  <a:schemeClr val="bg1"/>
                </a:solidFill>
                <a:latin typeface="微软雅黑" panose="020B0503020204020204" charset="-122"/>
                <a:ea typeface="微软雅黑" panose="020B0503020204020204" charset="-122"/>
              </a:rPr>
              <a:t>北斗优秀的团队分工合作</a:t>
            </a:r>
            <a:endParaRPr lang="zh-CN" altLang="en-US" sz="3200" spc="600" dirty="0">
              <a:solidFill>
                <a:schemeClr val="bg1"/>
              </a:solidFill>
              <a:latin typeface="微软雅黑" panose="020B0503020204020204" charset="-122"/>
              <a:ea typeface="微软雅黑" panose="020B0503020204020204" charset="-122"/>
            </a:endParaRPr>
          </a:p>
        </p:txBody>
      </p:sp>
      <p:sp>
        <p:nvSpPr>
          <p:cNvPr id="341" name="文本框 340"/>
          <p:cNvSpPr txBox="1"/>
          <p:nvPr/>
        </p:nvSpPr>
        <p:spPr>
          <a:xfrm>
            <a:off x="2509031" y="3608065"/>
            <a:ext cx="1658611" cy="953135"/>
          </a:xfrm>
          <a:prstGeom prst="rect">
            <a:avLst/>
          </a:prstGeom>
          <a:noFill/>
        </p:spPr>
        <p:txBody>
          <a:bodyPr wrap="square" rtlCol="0">
            <a:spAutoFit/>
          </a:bodyPr>
          <a:lstStyle/>
          <a:p>
            <a:pPr algn="ctr" fontAlgn="base"/>
            <a:r>
              <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rPr>
              <a:t>小程序</a:t>
            </a:r>
            <a:endPar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endParaRPr>
          </a:p>
          <a:p>
            <a:pPr algn="ctr" fontAlgn="base"/>
            <a:r>
              <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rPr>
              <a:t>策划</a:t>
            </a:r>
            <a:r>
              <a:rPr lang="en-US" altLang="zh-CN" sz="2800" spc="120" dirty="0">
                <a:solidFill>
                  <a:schemeClr val="bg1"/>
                </a:solidFill>
                <a:latin typeface="Ebrima" panose="02000000000000000000" pitchFamily="2" charset="0"/>
                <a:ea typeface="宋体" panose="02010600030101010101" pitchFamily="2" charset="-122"/>
                <a:cs typeface="Ebrima" panose="02000000000000000000" pitchFamily="2" charset="0"/>
              </a:rPr>
              <a:t>A</a:t>
            </a:r>
            <a:r>
              <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rPr>
              <a:t>部</a:t>
            </a:r>
            <a:endPar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endParaRPr>
          </a:p>
        </p:txBody>
      </p:sp>
      <p:sp>
        <p:nvSpPr>
          <p:cNvPr id="342" name="文本框 341"/>
          <p:cNvSpPr txBox="1"/>
          <p:nvPr/>
        </p:nvSpPr>
        <p:spPr>
          <a:xfrm>
            <a:off x="4820285" y="3702685"/>
            <a:ext cx="2297430" cy="953135"/>
          </a:xfrm>
          <a:prstGeom prst="rect">
            <a:avLst/>
          </a:prstGeom>
          <a:noFill/>
        </p:spPr>
        <p:txBody>
          <a:bodyPr wrap="square" rtlCol="0">
            <a:spAutoFit/>
          </a:bodyPr>
          <a:lstStyle/>
          <a:p>
            <a:pPr algn="ctr" fontAlgn="base"/>
            <a:r>
              <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rPr>
              <a:t>项目策划</a:t>
            </a:r>
            <a:endPar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endParaRPr>
          </a:p>
          <a:p>
            <a:pPr algn="ctr" fontAlgn="base"/>
            <a:r>
              <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rPr>
              <a:t>策划</a:t>
            </a:r>
            <a:r>
              <a:rPr lang="en-US" altLang="zh-CN" sz="2800" spc="120" dirty="0">
                <a:solidFill>
                  <a:schemeClr val="bg1"/>
                </a:solidFill>
                <a:latin typeface="Ebrima" panose="02000000000000000000" pitchFamily="2" charset="0"/>
                <a:ea typeface="宋体" panose="02010600030101010101" pitchFamily="2" charset="-122"/>
                <a:cs typeface="Ebrima" panose="02000000000000000000" pitchFamily="2" charset="0"/>
              </a:rPr>
              <a:t>B</a:t>
            </a:r>
            <a:r>
              <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rPr>
              <a:t>部</a:t>
            </a:r>
            <a:endPar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endParaRPr>
          </a:p>
        </p:txBody>
      </p:sp>
      <p:sp>
        <p:nvSpPr>
          <p:cNvPr id="32" name="文本框 31"/>
          <p:cNvSpPr txBox="1"/>
          <p:nvPr/>
        </p:nvSpPr>
        <p:spPr>
          <a:xfrm>
            <a:off x="874714" y="1736725"/>
            <a:ext cx="10442574" cy="370840"/>
          </a:xfrm>
          <a:prstGeom prst="rect">
            <a:avLst/>
          </a:prstGeom>
          <a:noFill/>
        </p:spPr>
        <p:txBody>
          <a:bodyPr wrap="square" rtlCol="0">
            <a:spAutoFit/>
          </a:bodyPr>
          <a:lstStyle/>
          <a:p>
            <a:pPr algn="ctr" fontAlgn="base">
              <a:lnSpc>
                <a:spcPct val="130000"/>
              </a:lnSpc>
            </a:pPr>
            <a:r>
              <a:rPr lang="zh-CN" altLang="en-US"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策划</a:t>
            </a:r>
            <a:r>
              <a:rPr lang="en-US" altLang="zh-CN"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A</a:t>
            </a:r>
            <a:r>
              <a:rPr lang="zh-CN" altLang="en-US"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部负责小程序研发，策划</a:t>
            </a:r>
            <a:r>
              <a:rPr lang="en-US" altLang="zh-CN"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B</a:t>
            </a:r>
            <a:r>
              <a:rPr lang="zh-CN" altLang="en-US"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部负责项目策划，策划</a:t>
            </a:r>
            <a:r>
              <a:rPr lang="en-US" altLang="zh-CN"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C</a:t>
            </a:r>
            <a:r>
              <a:rPr lang="zh-CN" altLang="en-US"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部负责课件制作，共同造就北斗系统。</a:t>
            </a:r>
            <a:endParaRPr lang="zh-CN" altLang="en-US" sz="14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sp>
        <p:nvSpPr>
          <p:cNvPr id="76" name="圆: 空心 75"/>
          <p:cNvSpPr/>
          <p:nvPr/>
        </p:nvSpPr>
        <p:spPr>
          <a:xfrm>
            <a:off x="2019246" y="2684213"/>
            <a:ext cx="2801162" cy="2801162"/>
          </a:xfrm>
          <a:prstGeom prst="donut">
            <a:avLst>
              <a:gd name="adj" fmla="val 8800"/>
            </a:avLst>
          </a:prstGeom>
          <a:blipFill>
            <a:blip r:embed="rId1" cstate="hqprint"/>
            <a:stretch>
              <a:fillRect/>
            </a:stretch>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圆: 空心 82"/>
          <p:cNvSpPr/>
          <p:nvPr/>
        </p:nvSpPr>
        <p:spPr>
          <a:xfrm>
            <a:off x="7117757" y="2683659"/>
            <a:ext cx="2801162" cy="2801162"/>
          </a:xfrm>
          <a:prstGeom prst="donut">
            <a:avLst>
              <a:gd name="adj" fmla="val 8800"/>
            </a:avLst>
          </a:prstGeom>
          <a:blipFill>
            <a:blip r:embed="rId2" cstate="hqprint"/>
            <a:stretch>
              <a:fillRect/>
            </a:stretch>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圆: 空心 79"/>
          <p:cNvSpPr/>
          <p:nvPr/>
        </p:nvSpPr>
        <p:spPr>
          <a:xfrm>
            <a:off x="4573535" y="2683578"/>
            <a:ext cx="2801162" cy="2801162"/>
          </a:xfrm>
          <a:prstGeom prst="donut">
            <a:avLst>
              <a:gd name="adj" fmla="val 8437"/>
            </a:avLst>
          </a:prstGeom>
          <a:blipFill dpi="0" rotWithShape="0">
            <a:blip r:embed="rId3" cstate="hqprint"/>
            <a:srcRect/>
            <a:stretch>
              <a:fillRect/>
            </a:stretch>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7374890" y="3608070"/>
            <a:ext cx="2297430" cy="953135"/>
          </a:xfrm>
          <a:prstGeom prst="rect">
            <a:avLst/>
          </a:prstGeom>
          <a:noFill/>
        </p:spPr>
        <p:txBody>
          <a:bodyPr wrap="square" rtlCol="0">
            <a:spAutoFit/>
          </a:bodyPr>
          <a:lstStyle/>
          <a:p>
            <a:pPr algn="ctr" fontAlgn="base"/>
            <a:r>
              <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rPr>
              <a:t>课件制作</a:t>
            </a:r>
            <a:endPar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endParaRPr>
          </a:p>
          <a:p>
            <a:pPr algn="ctr" fontAlgn="base"/>
            <a:r>
              <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rPr>
              <a:t>策划</a:t>
            </a:r>
            <a:r>
              <a:rPr lang="en-US" altLang="zh-CN" sz="2800" spc="120" dirty="0">
                <a:solidFill>
                  <a:schemeClr val="bg1"/>
                </a:solidFill>
                <a:latin typeface="Ebrima" panose="02000000000000000000" pitchFamily="2" charset="0"/>
                <a:ea typeface="宋体" panose="02010600030101010101" pitchFamily="2" charset="-122"/>
                <a:cs typeface="Ebrima" panose="02000000000000000000" pitchFamily="2" charset="0"/>
              </a:rPr>
              <a:t>C</a:t>
            </a:r>
            <a:r>
              <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rPr>
              <a:t>部</a:t>
            </a:r>
            <a:endParaRPr lang="zh-CN" altLang="en-US" sz="2800" spc="120" dirty="0">
              <a:solidFill>
                <a:schemeClr val="bg1"/>
              </a:solidFill>
              <a:latin typeface="Ebrima" panose="02000000000000000000" pitchFamily="2" charset="0"/>
              <a:ea typeface="宋体" panose="02010600030101010101" pitchFamily="2" charset="-122"/>
              <a:cs typeface="Ebrima"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無用PPT原创模板，未经授权禁止商用&#10;关注公众号【無用PPT】获取更多模板&#10;联系微信：wuyppt"/>
          <p:cNvSpPr/>
          <p:nvPr/>
        </p:nvSpPr>
        <p:spPr>
          <a:xfrm>
            <a:off x="1197181" y="1070308"/>
            <a:ext cx="3235671" cy="1200329"/>
          </a:xfrm>
          <a:prstGeom prst="rect">
            <a:avLst/>
          </a:prstGeom>
          <a:effectLst>
            <a:outerShdw blurRad="50800" dist="38100" dir="2700000" sx="1000" sy="1000" algn="tl" rotWithShape="0">
              <a:srgbClr val="5CF9FF">
                <a:alpha val="40000"/>
              </a:srgb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4.2	</a:t>
            </a:r>
            <a:r>
              <a:rPr kumimoji="0" lang="zh-CN" altLang="en-US" sz="36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盈利模式分析</a:t>
            </a:r>
            <a:endParaRPr kumimoji="0" lang="zh-CN" altLang="en-US" sz="36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descr="無用PPT原创模板，未经授权禁止商用&#10;关注公众号【無用PPT】获取更多模板&#10;联系微信：wuyppt"/>
          <p:cNvGrpSpPr/>
          <p:nvPr/>
        </p:nvGrpSpPr>
        <p:grpSpPr>
          <a:xfrm>
            <a:off x="442607" y="2680742"/>
            <a:ext cx="10755260" cy="3580329"/>
            <a:chOff x="1199322" y="2743200"/>
            <a:chExt cx="9992140" cy="2842590"/>
          </a:xfrm>
          <a:blipFill>
            <a:blip r:embed="rId1"/>
            <a:stretch>
              <a:fillRect/>
            </a:stretch>
          </a:blipFill>
        </p:grpSpPr>
        <p:sp>
          <p:nvSpPr>
            <p:cNvPr id="5" name="平行四边形 4"/>
            <p:cNvSpPr/>
            <p:nvPr/>
          </p:nvSpPr>
          <p:spPr>
            <a:xfrm>
              <a:off x="1199322" y="2743200"/>
              <a:ext cx="7712765" cy="126558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7" name="平行四边形 6"/>
            <p:cNvSpPr/>
            <p:nvPr/>
          </p:nvSpPr>
          <p:spPr>
            <a:xfrm>
              <a:off x="4982818" y="4320207"/>
              <a:ext cx="6208644" cy="126558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grpSp>
      <p:sp>
        <p:nvSpPr>
          <p:cNvPr id="19" name="平行四边形 18" descr="無用PPT原创模板，未经授权禁止商用&#10;关注公众号【無用PPT】获取更多模板&#10;联系微信：wuyppt"/>
          <p:cNvSpPr/>
          <p:nvPr/>
        </p:nvSpPr>
        <p:spPr>
          <a:xfrm>
            <a:off x="3992451" y="1733146"/>
            <a:ext cx="5712878" cy="1346908"/>
          </a:xfrm>
          <a:prstGeom prst="parallelogram">
            <a:avLst>
              <a:gd name="adj" fmla="val 32241"/>
            </a:avLst>
          </a:prstGeom>
          <a:solidFill>
            <a:srgbClr val="647CF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pic>
        <p:nvPicPr>
          <p:cNvPr id="12" name="图片 11" descr="無用PPT原创模板，未经授权禁止商用&#10;关注公众号【無用PPT】获取更多模板&#10;联系微信：wuyppt"/>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rot="14400000">
            <a:off x="8653600" y="602002"/>
            <a:ext cx="3205970" cy="3975402"/>
          </a:xfrm>
          <a:prstGeom prst="rect">
            <a:avLst/>
          </a:prstGeom>
        </p:spPr>
      </p:pic>
      <p:pic>
        <p:nvPicPr>
          <p:cNvPr id="13" name="图片 12" descr="無用PPT原创模板，未经授权禁止商用&#10;关注公众号【無用PPT】获取更多模板&#10;联系微信：wuyppt"/>
          <p:cNvPicPr>
            <a:picLocks noChangeAspect="1"/>
          </p:cNvPicPr>
          <p:nvPr/>
        </p:nvPicPr>
        <p:blipFill>
          <a:blip r:embed="rId4" cstate="print">
            <a:alphaModFix amt="5000"/>
            <a:extLst>
              <a:ext uri="{28A0092B-C50C-407E-A947-70E740481C1C}">
                <a14:useLocalDpi xmlns:a14="http://schemas.microsoft.com/office/drawing/2010/main" val="0"/>
              </a:ext>
            </a:extLst>
          </a:blip>
          <a:stretch>
            <a:fillRect/>
          </a:stretch>
        </p:blipFill>
        <p:spPr>
          <a:xfrm>
            <a:off x="4300413" y="3350362"/>
            <a:ext cx="1103389" cy="577965"/>
          </a:xfrm>
          <a:prstGeom prst="rect">
            <a:avLst/>
          </a:prstGeom>
        </p:spPr>
      </p:pic>
      <p:sp>
        <p:nvSpPr>
          <p:cNvPr id="14" name="矩形 13" descr="無用PPT原创模板，未经授权禁止商用&#10;关注公众号【無用PPT】获取更多模板&#10;联系微信：wuyppt"/>
          <p:cNvSpPr/>
          <p:nvPr/>
        </p:nvSpPr>
        <p:spPr>
          <a:xfrm>
            <a:off x="691610" y="2929271"/>
            <a:ext cx="6552888" cy="1289905"/>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95000"/>
                  </a:prstClr>
                </a:solidFill>
                <a:effectLst/>
                <a:uLnTx/>
                <a:uFillTx/>
                <a:latin typeface="思源黑体 CN Heavy" panose="020B0A00000000000000" pitchFamily="34" charset="-122"/>
                <a:ea typeface="思源黑体 CN Heavy" panose="020B0A00000000000000" pitchFamily="34" charset="-122"/>
                <a:cs typeface="+mn-cs"/>
              </a:rPr>
              <a:t> </a:t>
            </a:r>
            <a:r>
              <a:rPr kumimoji="0" lang="zh-CN" altLang="en-US" sz="1800" b="0" i="0" u="none" strike="noStrike" kern="1200" cap="none" spc="0" normalizeH="0" baseline="0" noProof="0" dirty="0">
                <a:ln>
                  <a:noFill/>
                </a:ln>
                <a:solidFill>
                  <a:prstClr val="white">
                    <a:lumMod val="95000"/>
                  </a:prstClr>
                </a:solidFill>
                <a:effectLst/>
                <a:uLnTx/>
                <a:uFillTx/>
                <a:latin typeface="思源黑体 CN Heavy" panose="020B0A00000000000000" pitchFamily="34" charset="-122"/>
                <a:ea typeface="思源黑体 CN Heavy" panose="020B0A00000000000000" pitchFamily="34" charset="-122"/>
                <a:cs typeface="+mn-cs"/>
              </a:rPr>
              <a:t>例如开学前后学生的被子、衣服、球鞋、大件物品等清洗和寄存业务；洗衣机、空调等家电清洗业务；宿舍地面清理业务；个性</a:t>
            </a:r>
            <a:r>
              <a:rPr kumimoji="0" lang="en-US" altLang="zh-CN" sz="1800" b="0" i="0" u="none" strike="noStrike" kern="1200" cap="none" spc="0" normalizeH="0" baseline="0" noProof="0" dirty="0">
                <a:ln>
                  <a:noFill/>
                </a:ln>
                <a:solidFill>
                  <a:prstClr val="white">
                    <a:lumMod val="95000"/>
                  </a:prstClr>
                </a:solidFill>
                <a:effectLst/>
                <a:uLnTx/>
                <a:uFillTx/>
                <a:latin typeface="思源黑体 CN Heavy" panose="020B0A00000000000000" pitchFamily="34" charset="-122"/>
                <a:ea typeface="思源黑体 CN Heavy" panose="020B0A00000000000000" pitchFamily="34" charset="-122"/>
                <a:cs typeface="+mn-cs"/>
              </a:rPr>
              <a:t>DIY</a:t>
            </a:r>
            <a:r>
              <a:rPr kumimoji="0" lang="zh-CN" altLang="en-US" sz="1800" b="0" i="0" u="none" strike="noStrike" kern="1200" cap="none" spc="0" normalizeH="0" baseline="0" noProof="0" dirty="0">
                <a:ln>
                  <a:noFill/>
                </a:ln>
                <a:solidFill>
                  <a:prstClr val="white">
                    <a:lumMod val="95000"/>
                  </a:prstClr>
                </a:solidFill>
                <a:effectLst/>
                <a:uLnTx/>
                <a:uFillTx/>
                <a:latin typeface="思源黑体 CN Heavy" panose="020B0A00000000000000" pitchFamily="34" charset="-122"/>
                <a:ea typeface="思源黑体 CN Heavy" panose="020B0A00000000000000" pitchFamily="34" charset="-122"/>
                <a:cs typeface="+mn-cs"/>
              </a:rPr>
              <a:t>业务；售卖功能强的清洁用具等。</a:t>
            </a:r>
            <a:endParaRPr kumimoji="0" lang="en-US" altLang="zh-CN" sz="1800" b="0" i="0" u="none" strike="noStrike" kern="1200" cap="none" spc="0" normalizeH="0" baseline="0" noProof="0" dirty="0">
              <a:ln>
                <a:noFill/>
              </a:ln>
              <a:solidFill>
                <a:prstClr val="white">
                  <a:lumMod val="95000"/>
                </a:prstClr>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5" name="图片 14" descr="無用PPT原创模板，未经授权禁止商用&#10;关注公众号【無用PPT】获取更多模板&#10;联系微信：wuyppt"/>
          <p:cNvPicPr>
            <a:picLocks noChangeAspect="1"/>
          </p:cNvPicPr>
          <p:nvPr/>
        </p:nvPicPr>
        <p:blipFill>
          <a:blip r:embed="rId4" cstate="print">
            <a:alphaModFix amt="5000"/>
            <a:extLst>
              <a:ext uri="{28A0092B-C50C-407E-A947-70E740481C1C}">
                <a14:useLocalDpi xmlns:a14="http://schemas.microsoft.com/office/drawing/2010/main" val="0"/>
              </a:ext>
            </a:extLst>
          </a:blip>
          <a:stretch>
            <a:fillRect/>
          </a:stretch>
        </p:blipFill>
        <p:spPr>
          <a:xfrm>
            <a:off x="9267937" y="2140527"/>
            <a:ext cx="1103389" cy="577965"/>
          </a:xfrm>
          <a:prstGeom prst="rect">
            <a:avLst/>
          </a:prstGeom>
        </p:spPr>
      </p:pic>
      <p:sp>
        <p:nvSpPr>
          <p:cNvPr id="2" name="文本框 1"/>
          <p:cNvSpPr txBox="1"/>
          <p:nvPr/>
        </p:nvSpPr>
        <p:spPr>
          <a:xfrm>
            <a:off x="4225500" y="1805627"/>
            <a:ext cx="522238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发展初期及中期我们的盈利主要来源于销售交易费、服务收费两种盈利模式。而前期会研发相应小程序作为依托平台，此外，我们还将接受后期广告费投入，提高集资水平。</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descr="無用PPT原创模板，未经授权禁止商用&#10;关注公众号【無用PPT】获取更多模板&#10;联系微信：wuyppt"/>
          <p:cNvSpPr/>
          <p:nvPr/>
        </p:nvSpPr>
        <p:spPr>
          <a:xfrm>
            <a:off x="4771290" y="4903476"/>
            <a:ext cx="6170341" cy="1289905"/>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我们的北斗校园清洁系统服务定位是多功能的，针对不同的目标群体，进而推出对应功能的产品，客户可以根据自身需求进行定制。</a:t>
            </a:r>
            <a:endParaRPr kumimoji="0" lang="en-US" altLang="zh-CN" sz="1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無用PPT原创模板，未经授权禁止商用&#10;关注公众号【無用PPT】获取更多模板&#10;联系微信：wuyppt"/>
          <p:cNvPicPr>
            <a:picLocks noChangeAspect="1"/>
          </p:cNvPicPr>
          <p:nvPr/>
        </p:nvPicPr>
        <p:blipFill>
          <a:blip r:embed="rId1" cstate="print">
            <a:alphaModFix amt="5000"/>
            <a:extLst>
              <a:ext uri="{28A0092B-C50C-407E-A947-70E740481C1C}">
                <a14:useLocalDpi xmlns:a14="http://schemas.microsoft.com/office/drawing/2010/main" val="0"/>
              </a:ext>
            </a:extLst>
          </a:blip>
          <a:stretch>
            <a:fillRect/>
          </a:stretch>
        </p:blipFill>
        <p:spPr>
          <a:xfrm>
            <a:off x="5539306" y="4535715"/>
            <a:ext cx="1103389" cy="577965"/>
          </a:xfrm>
          <a:prstGeom prst="rect">
            <a:avLst/>
          </a:prstGeom>
        </p:spPr>
      </p:pic>
      <p:sp>
        <p:nvSpPr>
          <p:cNvPr id="13" name="矩形 12" descr="無用PPT原创模板，未经授权禁止商用&#10;关注公众号【無用PPT】获取更多模板&#10;联系微信：wuyppt"/>
          <p:cNvSpPr/>
          <p:nvPr/>
        </p:nvSpPr>
        <p:spPr>
          <a:xfrm>
            <a:off x="4797955" y="2227122"/>
            <a:ext cx="1258956" cy="2658719"/>
          </a:xfrm>
          <a:prstGeom prst="rect">
            <a:avLst/>
          </a:prstGeom>
          <a:solidFill>
            <a:srgbClr val="647CF3">
              <a:alpha val="60000"/>
            </a:srgbClr>
          </a:solidFill>
          <a:ln>
            <a:noFill/>
          </a:ln>
          <a:scene3d>
            <a:camera prst="perspectiveFront" fov="4200000">
              <a:rot lat="2099995" lon="8100002"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800" dirty="0">
                <a:solidFill>
                  <a:prstClr val="white">
                    <a:lumMod val="95000"/>
                  </a:prstClr>
                </a:solidFill>
                <a:latin typeface="思源黑体 CN Bold" panose="020B0800000000000000" pitchFamily="34" charset="-122"/>
                <a:ea typeface="思源黑体 CN Bold" panose="020B0800000000000000" pitchFamily="34" charset="-122"/>
              </a:rPr>
              <a:t>s</a:t>
            </a:r>
            <a:endParaRPr lang="zh-CN" altLang="en-US" sz="4800" dirty="0">
              <a:solidFill>
                <a:prstClr val="white">
                  <a:lumMod val="95000"/>
                </a:prstClr>
              </a:solidFill>
              <a:latin typeface="思源黑体 CN Bold" panose="020B0800000000000000" pitchFamily="34" charset="-122"/>
              <a:ea typeface="思源黑体 CN Bold" panose="020B0800000000000000" pitchFamily="34" charset="-122"/>
            </a:endParaRPr>
          </a:p>
        </p:txBody>
      </p:sp>
      <p:sp>
        <p:nvSpPr>
          <p:cNvPr id="11" name="矩形 10" descr="無用PPT原创模板，未经授权禁止商用&#10;关注公众号【無用PPT】获取更多模板&#10;联系微信：wuyppt"/>
          <p:cNvSpPr/>
          <p:nvPr/>
        </p:nvSpPr>
        <p:spPr>
          <a:xfrm>
            <a:off x="5539306" y="2406860"/>
            <a:ext cx="1258956" cy="2658719"/>
          </a:xfrm>
          <a:prstGeom prst="rect">
            <a:avLst/>
          </a:prstGeom>
          <a:solidFill>
            <a:srgbClr val="647CF3">
              <a:alpha val="60000"/>
            </a:srgbClr>
          </a:solidFill>
          <a:ln>
            <a:noFill/>
          </a:ln>
          <a:scene3d>
            <a:camera prst="perspectiveFront" fov="4200000">
              <a:rot lat="2099991" lon="13500001"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400" dirty="0">
                <a:solidFill>
                  <a:prstClr val="white">
                    <a:lumMod val="95000"/>
                  </a:prstClr>
                </a:solidFill>
                <a:latin typeface="思源黑体 CN Bold" panose="020B0800000000000000" pitchFamily="34" charset="-122"/>
                <a:ea typeface="思源黑体 CN Bold" panose="020B0800000000000000" pitchFamily="34" charset="-122"/>
              </a:rPr>
              <a:t>C</a:t>
            </a:r>
            <a:endParaRPr lang="zh-CN" altLang="en-US" sz="4400" dirty="0">
              <a:solidFill>
                <a:prstClr val="white">
                  <a:lumMod val="95000"/>
                </a:prstClr>
              </a:solidFill>
              <a:latin typeface="思源黑体 CN Bold" panose="020B0800000000000000" pitchFamily="34" charset="-122"/>
              <a:ea typeface="思源黑体 CN Bold" panose="020B0800000000000000" pitchFamily="34" charset="-122"/>
            </a:endParaRPr>
          </a:p>
        </p:txBody>
      </p:sp>
      <p:sp>
        <p:nvSpPr>
          <p:cNvPr id="3" name="矩形 2" descr="無用PPT原创模板，未经授权禁止商用&#10;关注公众号【無用PPT】获取更多模板&#10;联系微信：wuyppt"/>
          <p:cNvSpPr/>
          <p:nvPr/>
        </p:nvSpPr>
        <p:spPr>
          <a:xfrm>
            <a:off x="507496" y="338606"/>
            <a:ext cx="4118162" cy="707886"/>
          </a:xfrm>
          <a:prstGeom prst="rect">
            <a:avLst/>
          </a:prstGeom>
          <a:effectLst>
            <a:outerShdw blurRad="50800" dist="38100" dir="2700000" sx="1000" sy="1000" algn="tl" rotWithShape="0">
              <a:srgbClr val="5CF9FF">
                <a:alpha val="40000"/>
              </a:srgbClr>
            </a:outerShdw>
          </a:effectLst>
        </p:spPr>
        <p:txBody>
          <a:bodyPr wrap="square">
            <a:spAutoFit/>
          </a:bodyPr>
          <a:lstStyle/>
          <a:p>
            <a:r>
              <a:rPr lang="zh-CN" altLang="en-US"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五、 营销策略</a:t>
            </a:r>
            <a:endParaRPr lang="zh-CN" altLang="en-US"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15" name="矩形 14" descr="無用PPT原创模板，未经授权禁止商用&#10;关注公众号【無用PPT】获取更多模板&#10;联系微信：wuyppt"/>
          <p:cNvSpPr/>
          <p:nvPr/>
        </p:nvSpPr>
        <p:spPr>
          <a:xfrm>
            <a:off x="4760203" y="2580796"/>
            <a:ext cx="1258956" cy="2484783"/>
          </a:xfrm>
          <a:prstGeom prst="rect">
            <a:avLst/>
          </a:prstGeom>
          <a:solidFill>
            <a:srgbClr val="647CF3">
              <a:alpha val="60000"/>
            </a:srgbClr>
          </a:solidFill>
          <a:ln>
            <a:noFill/>
          </a:ln>
          <a:scene3d>
            <a:camera prst="perspectiveFront" fov="4200000">
              <a:rot lat="2099988" lon="2700000"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400" dirty="0">
                <a:solidFill>
                  <a:prstClr val="white">
                    <a:lumMod val="95000"/>
                  </a:prstClr>
                </a:solidFill>
                <a:latin typeface="思源黑体 CN Bold" panose="020B0800000000000000" pitchFamily="34" charset="-122"/>
                <a:ea typeface="思源黑体 CN Bold" panose="020B0800000000000000" pitchFamily="34" charset="-122"/>
              </a:rPr>
              <a:t>p</a:t>
            </a:r>
            <a:endParaRPr lang="zh-CN" altLang="en-US" sz="4400" dirty="0">
              <a:solidFill>
                <a:prstClr val="white">
                  <a:lumMod val="95000"/>
                </a:prstClr>
              </a:solidFill>
              <a:latin typeface="思源黑体 CN Bold" panose="020B0800000000000000" pitchFamily="34" charset="-122"/>
              <a:ea typeface="思源黑体 CN Bold" panose="020B0800000000000000" pitchFamily="34" charset="-122"/>
            </a:endParaRPr>
          </a:p>
        </p:txBody>
      </p:sp>
      <p:sp>
        <p:nvSpPr>
          <p:cNvPr id="9" name="矩形 8" descr="無用PPT原创模板，未经授权禁止商用&#10;关注公众号【無用PPT】获取更多模板&#10;联系微信：wuyppt"/>
          <p:cNvSpPr/>
          <p:nvPr/>
        </p:nvSpPr>
        <p:spPr>
          <a:xfrm>
            <a:off x="5599044" y="2921954"/>
            <a:ext cx="1258956" cy="2484783"/>
          </a:xfrm>
          <a:prstGeom prst="rect">
            <a:avLst/>
          </a:prstGeom>
          <a:solidFill>
            <a:srgbClr val="647CF3">
              <a:alpha val="60000"/>
            </a:srgbClr>
          </a:solidFill>
          <a:ln>
            <a:noFill/>
          </a:ln>
          <a:scene3d>
            <a:camera prst="perspectiveFront" fov="4200000">
              <a:rot lat="2099993" lon="18899975"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400" dirty="0">
                <a:solidFill>
                  <a:prstClr val="white">
                    <a:lumMod val="95000"/>
                  </a:prstClr>
                </a:solidFill>
                <a:latin typeface="思源黑体 CN Bold" panose="020B0800000000000000" pitchFamily="34" charset="-122"/>
                <a:ea typeface="思源黑体 CN Bold" panose="020B0800000000000000" pitchFamily="34" charset="-122"/>
              </a:rPr>
              <a:t>PS</a:t>
            </a:r>
            <a:endParaRPr lang="zh-CN" altLang="en-US" sz="4400" dirty="0">
              <a:solidFill>
                <a:prstClr val="white">
                  <a:lumMod val="95000"/>
                </a:prstClr>
              </a:solidFill>
              <a:latin typeface="思源黑体 CN Bold" panose="020B0800000000000000" pitchFamily="34" charset="-122"/>
              <a:ea typeface="思源黑体 CN Bold" panose="020B0800000000000000" pitchFamily="34" charset="-122"/>
            </a:endParaRPr>
          </a:p>
        </p:txBody>
      </p:sp>
      <p:cxnSp>
        <p:nvCxnSpPr>
          <p:cNvPr id="33" name="直接连接符 32" descr="無用PPT原创模板，未经授权禁止商用&#10;关注公众号【無用PPT】获取更多模板&#10;联系微信：wuyppt"/>
          <p:cNvCxnSpPr/>
          <p:nvPr/>
        </p:nvCxnSpPr>
        <p:spPr>
          <a:xfrm>
            <a:off x="3531704" y="4885841"/>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直接连接符 34" descr="無用PPT原创模板，未经授权禁止商用&#10;关注公众号【無用PPT】获取更多模板&#10;联系微信：wuyppt"/>
          <p:cNvCxnSpPr/>
          <p:nvPr/>
        </p:nvCxnSpPr>
        <p:spPr>
          <a:xfrm>
            <a:off x="3107930" y="2858257"/>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直接连接符 35" descr="無用PPT原创模板，未经授权禁止商用&#10;关注公众号【無用PPT】获取更多模板&#10;联系微信：wuyppt"/>
          <p:cNvCxnSpPr/>
          <p:nvPr/>
        </p:nvCxnSpPr>
        <p:spPr>
          <a:xfrm>
            <a:off x="7226092" y="2858257"/>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descr="無用PPT原创模板，未经授权禁止商用&#10;关注公众号【無用PPT】获取更多模板&#10;联系微信：wuyppt"/>
          <p:cNvCxnSpPr/>
          <p:nvPr/>
        </p:nvCxnSpPr>
        <p:spPr>
          <a:xfrm>
            <a:off x="6858000" y="4885841"/>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文本框 7" descr="無用PPT原创模板，未经授权禁止商用&#10;关注公众号【無用PPT】获取更多模板&#10;联系微信：wuyppt"/>
          <p:cNvSpPr txBox="1"/>
          <p:nvPr/>
        </p:nvSpPr>
        <p:spPr>
          <a:xfrm>
            <a:off x="1763695" y="4443281"/>
            <a:ext cx="1605765" cy="338554"/>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altLang="zh-CN" sz="1600" b="1" dirty="0">
                <a:solidFill>
                  <a:srgbClr val="647CF3"/>
                </a:solidFill>
                <a:latin typeface="思源黑体 CN Heavy" panose="020B0A00000000000000" pitchFamily="34" charset="-122"/>
                <a:ea typeface="思源黑体 CN Heavy" panose="020B0A00000000000000" pitchFamily="34" charset="-122"/>
                <a:cs typeface="Open Sans" charset="0"/>
              </a:rPr>
              <a:t>PRICE</a:t>
            </a:r>
            <a:endParaRPr lang="zh-CN" altLang="en-US" sz="1600" b="1"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41" name="矩形 40" descr="無用PPT原创模板，未经授权禁止商用&#10;关注公众号【無用PPT】获取更多模板&#10;联系微信：wuyppt"/>
          <p:cNvSpPr/>
          <p:nvPr/>
        </p:nvSpPr>
        <p:spPr>
          <a:xfrm>
            <a:off x="962148" y="4751058"/>
            <a:ext cx="2261262" cy="1060450"/>
          </a:xfrm>
          <a:prstGeom prst="rect">
            <a:avLst/>
          </a:prstGeom>
        </p:spPr>
        <p:txBody>
          <a:bodyPr wrap="square">
            <a:spAutoFit/>
          </a:bodyPr>
          <a:lstStyle/>
          <a:p>
            <a:pPr algn="r">
              <a:lnSpc>
                <a:spcPct val="150000"/>
              </a:lnSpc>
            </a:pP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价格战略</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a:p>
            <a:pPr algn="r">
              <a:lnSpc>
                <a:spcPct val="150000"/>
              </a:lnSpc>
            </a:pP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p:txBody>
      </p:sp>
      <p:sp>
        <p:nvSpPr>
          <p:cNvPr id="43" name="文本框 7" descr="無用PPT原创模板，未经授权禁止商用&#10;关注公众号【無用PPT】获取更多模板&#10;联系微信：wuyppt"/>
          <p:cNvSpPr txBox="1"/>
          <p:nvPr/>
        </p:nvSpPr>
        <p:spPr>
          <a:xfrm>
            <a:off x="1168723" y="2454961"/>
            <a:ext cx="1732308" cy="338554"/>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altLang="zh-CN" sz="1600" b="1" dirty="0">
                <a:solidFill>
                  <a:srgbClr val="647CF3"/>
                </a:solidFill>
                <a:latin typeface="思源黑体 CN Heavy" panose="020B0A00000000000000" pitchFamily="34" charset="-122"/>
                <a:ea typeface="思源黑体 CN Heavy" panose="020B0A00000000000000" pitchFamily="34" charset="-122"/>
                <a:cs typeface="Open Sans" charset="0"/>
              </a:rPr>
              <a:t>SERVER</a:t>
            </a:r>
            <a:endParaRPr lang="zh-CN" altLang="en-US" sz="1600" b="1"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45" name="矩形 44" descr="無用PPT原创模板，未经授权禁止商用&#10;关注公众号【無用PPT】获取更多模板&#10;联系微信：wuyppt"/>
          <p:cNvSpPr/>
          <p:nvPr/>
        </p:nvSpPr>
        <p:spPr>
          <a:xfrm>
            <a:off x="645902" y="2762738"/>
            <a:ext cx="2255129" cy="1060450"/>
          </a:xfrm>
          <a:prstGeom prst="rect">
            <a:avLst/>
          </a:prstGeom>
        </p:spPr>
        <p:txBody>
          <a:bodyPr wrap="square">
            <a:spAutoFit/>
          </a:bodyPr>
          <a:lstStyle/>
          <a:p>
            <a:pPr algn="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起步阶段</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拓展阶段</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成熟阶段</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p:txBody>
      </p:sp>
      <p:sp>
        <p:nvSpPr>
          <p:cNvPr id="47" name="文本框 7" descr="無用PPT原创模板，未经授权禁止商用&#10;关注公众号【無用PPT】获取更多模板&#10;联系微信：wuyppt"/>
          <p:cNvSpPr txBox="1"/>
          <p:nvPr/>
        </p:nvSpPr>
        <p:spPr>
          <a:xfrm>
            <a:off x="9284835" y="2454961"/>
            <a:ext cx="1908981" cy="338554"/>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1600" b="1" dirty="0">
                <a:solidFill>
                  <a:srgbClr val="647CF3"/>
                </a:solidFill>
                <a:latin typeface="思源黑体 CN Heavy" panose="020B0A00000000000000" pitchFamily="34" charset="-122"/>
                <a:ea typeface="思源黑体 CN Heavy" panose="020B0A00000000000000" pitchFamily="34" charset="-122"/>
                <a:cs typeface="Open Sans" charset="0"/>
              </a:rPr>
              <a:t>CANAL</a:t>
            </a:r>
            <a:endParaRPr lang="zh-CN" altLang="en-US" sz="1600" b="1"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49" name="矩形 48" descr="無用PPT原创模板，未经授权禁止商用&#10;关注公众号【無用PPT】获取更多模板&#10;联系微信：wuyppt"/>
          <p:cNvSpPr/>
          <p:nvPr/>
        </p:nvSpPr>
        <p:spPr>
          <a:xfrm>
            <a:off x="9284836" y="2762738"/>
            <a:ext cx="2261262" cy="1061829"/>
          </a:xfrm>
          <a:prstGeom prst="rect">
            <a:avLst/>
          </a:prstGeom>
        </p:spPr>
        <p:txBody>
          <a:bodyPr wrap="square">
            <a:spAutoFit/>
          </a:bodyPr>
          <a:lstStyle/>
          <a:p>
            <a:pP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前期战略</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a:p>
            <a:pP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中期战略</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a:p>
            <a:pP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后期战略</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p:txBody>
      </p:sp>
      <p:sp>
        <p:nvSpPr>
          <p:cNvPr id="51" name="文本框 7" descr="無用PPT原创模板，未经授权禁止商用&#10;关注公众号【無用PPT】获取更多模板&#10;联系微信：wuyppt"/>
          <p:cNvSpPr txBox="1"/>
          <p:nvPr/>
        </p:nvSpPr>
        <p:spPr>
          <a:xfrm>
            <a:off x="8905149" y="4248051"/>
            <a:ext cx="1510318" cy="5847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1600" b="1" dirty="0">
                <a:solidFill>
                  <a:srgbClr val="647CF3"/>
                </a:solidFill>
                <a:latin typeface="思源黑体 CN Heavy" panose="020B0A00000000000000" pitchFamily="34" charset="-122"/>
                <a:ea typeface="思源黑体 CN Heavy" panose="020B0A00000000000000" pitchFamily="34" charset="-122"/>
                <a:cs typeface="Open Sans" charset="0"/>
              </a:rPr>
              <a:t>PROMOTE SALES</a:t>
            </a:r>
            <a:endParaRPr lang="zh-CN" altLang="en-US" sz="1600" b="1"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53" name="矩形 52" descr="無用PPT原创模板，未经授权禁止商用&#10;关注公众号【無用PPT】获取更多模板&#10;联系微信：wuyppt"/>
          <p:cNvSpPr/>
          <p:nvPr/>
        </p:nvSpPr>
        <p:spPr>
          <a:xfrm>
            <a:off x="8917987" y="4720281"/>
            <a:ext cx="2255129" cy="1060450"/>
          </a:xfrm>
          <a:prstGeom prst="rect">
            <a:avLst/>
          </a:prstGeom>
        </p:spPr>
        <p:txBody>
          <a:bodyPr wrap="square">
            <a:spAutoFit/>
          </a:bodyPr>
          <a:lstStyle/>
          <a:p>
            <a:pP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产品</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a:p>
            <a:pP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市场</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a:p>
            <a:pPr>
              <a:lnSpc>
                <a:spcPct val="150000"/>
              </a:lnSpc>
            </a:pPr>
            <a:r>
              <a:rPr lang="zh-CN" altLang="en-US" sz="1400" dirty="0">
                <a:solidFill>
                  <a:prstClr val="white">
                    <a:lumMod val="95000"/>
                  </a:prstClr>
                </a:solidFill>
                <a:latin typeface="思源黑体 Light" panose="020B0300000000000000" pitchFamily="34" charset="-122"/>
                <a:ea typeface="思源黑体 Light" panose="020B0300000000000000" pitchFamily="34" charset="-122"/>
              </a:rPr>
              <a:t>客户</a:t>
            </a: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0035" y="434975"/>
            <a:ext cx="4358005" cy="645160"/>
          </a:xfrm>
          <a:prstGeom prst="rect">
            <a:avLst/>
          </a:prstGeom>
          <a:noFill/>
        </p:spPr>
        <p:txBody>
          <a:bodyPr wrap="square" rtlCol="0">
            <a:spAutoFit/>
          </a:bodyPr>
          <a:lstStyle/>
          <a:p>
            <a:pPr algn="ctr"/>
            <a:r>
              <a:rPr lang="en-US"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5.1  </a:t>
            </a:r>
            <a:r>
              <a:rPr lang="zh-CN" altLang="en-US"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营销发展阶段</a:t>
            </a:r>
            <a:endParaRPr lang="zh-CN" altLang="en-US" sz="3600" dirty="0">
              <a:solidFill>
                <a:prstClr val="black"/>
              </a:solidFill>
            </a:endParaRPr>
          </a:p>
        </p:txBody>
      </p:sp>
      <p:sp>
        <p:nvSpPr>
          <p:cNvPr id="5" name="文本框 4"/>
          <p:cNvSpPr txBox="1"/>
          <p:nvPr/>
        </p:nvSpPr>
        <p:spPr>
          <a:xfrm>
            <a:off x="1142365" y="1195070"/>
            <a:ext cx="3365500" cy="3539430"/>
          </a:xfrm>
          <a:prstGeom prst="rect">
            <a:avLst/>
          </a:prstGeom>
          <a:noFill/>
        </p:spPr>
        <p:txBody>
          <a:bodyPr wrap="square" rtlCol="0">
            <a:spAutoFit/>
          </a:bodyPr>
          <a:lstStyle/>
          <a:p>
            <a:r>
              <a:rPr lang="en-US" altLang="zh-CN" sz="2800" dirty="0">
                <a:solidFill>
                  <a:prstClr val="white"/>
                </a:solidFill>
                <a:latin typeface="黑体" panose="02010609060101010101" charset="-122"/>
                <a:ea typeface="黑体" panose="02010609060101010101" charset="-122"/>
                <a:cs typeface="黑体" panose="02010609060101010101" charset="-122"/>
              </a:rPr>
              <a:t>5.1.2	</a:t>
            </a:r>
            <a:r>
              <a:rPr lang="zh-CN" altLang="en-US" sz="2800" dirty="0">
                <a:solidFill>
                  <a:prstClr val="white"/>
                </a:solidFill>
                <a:latin typeface="黑体" panose="02010609060101010101" charset="-122"/>
                <a:ea typeface="黑体" panose="02010609060101010101" charset="-122"/>
                <a:cs typeface="黑体" panose="02010609060101010101" charset="-122"/>
              </a:rPr>
              <a:t>起步阶段：</a:t>
            </a:r>
            <a:endParaRPr lang="en-US" altLang="zh-CN" sz="2800" dirty="0">
              <a:solidFill>
                <a:prstClr val="white"/>
              </a:solidFill>
              <a:latin typeface="黑体" panose="02010609060101010101" charset="-122"/>
              <a:ea typeface="黑体" panose="02010609060101010101" charset="-122"/>
              <a:cs typeface="黑体" panose="02010609060101010101" charset="-122"/>
            </a:endParaRPr>
          </a:p>
          <a:p>
            <a:r>
              <a:rPr lang="zh-CN" altLang="en-US" sz="2400" dirty="0">
                <a:solidFill>
                  <a:prstClr val="white"/>
                </a:solidFill>
                <a:latin typeface="黑体" panose="02010609060101010101" charset="-122"/>
                <a:ea typeface="黑体" panose="02010609060101010101" charset="-122"/>
              </a:rPr>
              <a:t>    主推基于校园清洁费事费力的智北斗校园清洁系统打开服务化校园市场：销售时，着重向消费者介绍大件衣物、难洗衣服的清洗和洗衣机、空调的清洁。 </a:t>
            </a:r>
            <a:endParaRPr lang="en-US" altLang="zh-CN" sz="2400" dirty="0">
              <a:solidFill>
                <a:prstClr val="white"/>
              </a:solidFill>
              <a:latin typeface="黑体" panose="02010609060101010101" charset="-122"/>
              <a:ea typeface="黑体" panose="02010609060101010101" charset="-122"/>
            </a:endParaRPr>
          </a:p>
          <a:p>
            <a:r>
              <a:rPr lang="en-US" altLang="zh-CN" sz="2800" dirty="0">
                <a:solidFill>
                  <a:prstClr val="white"/>
                </a:solidFill>
                <a:latin typeface="黑体" panose="02010609060101010101" charset="-122"/>
                <a:ea typeface="黑体" panose="02010609060101010101" charset="-122"/>
                <a:cs typeface="黑体" panose="02010609060101010101" charset="-122"/>
              </a:rPr>
              <a:t> </a:t>
            </a:r>
            <a:endParaRPr lang="zh-CN" altLang="en-US" sz="2400" dirty="0">
              <a:solidFill>
                <a:prstClr val="white"/>
              </a:solidFill>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4638301" y="1195070"/>
            <a:ext cx="3230880" cy="2431435"/>
          </a:xfrm>
          <a:prstGeom prst="rect">
            <a:avLst/>
          </a:prstGeom>
          <a:noFill/>
        </p:spPr>
        <p:txBody>
          <a:bodyPr wrap="square" rtlCol="0">
            <a:spAutoFit/>
          </a:bodyPr>
          <a:lstStyle/>
          <a:p>
            <a:r>
              <a:rPr lang="en-US" altLang="zh-CN" sz="2800" dirty="0">
                <a:solidFill>
                  <a:prstClr val="white"/>
                </a:solidFill>
                <a:latin typeface="黑体" panose="02010609060101010101" charset="-122"/>
                <a:ea typeface="黑体" panose="02010609060101010101" charset="-122"/>
                <a:cs typeface="黑体" panose="02010609060101010101" charset="-122"/>
              </a:rPr>
              <a:t>5.1.3	</a:t>
            </a:r>
            <a:r>
              <a:rPr lang="zh-CN" altLang="en-US" sz="2800" dirty="0">
                <a:solidFill>
                  <a:prstClr val="white"/>
                </a:solidFill>
                <a:latin typeface="黑体" panose="02010609060101010101" charset="-122"/>
                <a:ea typeface="黑体" panose="02010609060101010101" charset="-122"/>
                <a:cs typeface="黑体" panose="02010609060101010101" charset="-122"/>
              </a:rPr>
              <a:t>拓展阶段：</a:t>
            </a:r>
            <a:endParaRPr lang="en-US" altLang="zh-CN" sz="2800" dirty="0">
              <a:solidFill>
                <a:prstClr val="white"/>
              </a:solidFill>
              <a:latin typeface="黑体" panose="02010609060101010101" charset="-122"/>
              <a:ea typeface="黑体" panose="02010609060101010101" charset="-122"/>
              <a:cs typeface="黑体" panose="02010609060101010101" charset="-122"/>
            </a:endParaRPr>
          </a:p>
          <a:p>
            <a:endParaRPr lang="en-US" altLang="zh-CN" sz="2800" dirty="0">
              <a:solidFill>
                <a:prstClr val="white"/>
              </a:solidFill>
              <a:latin typeface="黑体" panose="02010609060101010101" charset="-122"/>
              <a:ea typeface="黑体" panose="02010609060101010101" charset="-122"/>
              <a:cs typeface="黑体" panose="02010609060101010101" charset="-122"/>
            </a:endParaRPr>
          </a:p>
          <a:p>
            <a:pPr marL="0" lvl="1"/>
            <a:r>
              <a:rPr lang="en-US" altLang="zh-CN" sz="2400" dirty="0">
                <a:solidFill>
                  <a:prstClr val="white"/>
                </a:solidFill>
                <a:latin typeface="黑体" panose="02010609060101010101" charset="-122"/>
                <a:ea typeface="黑体" panose="02010609060101010101" charset="-122"/>
              </a:rPr>
              <a:t>  </a:t>
            </a:r>
            <a:r>
              <a:rPr lang="zh-CN" altLang="zh-CN" sz="2400" dirty="0">
                <a:solidFill>
                  <a:prstClr val="white"/>
                </a:solidFill>
                <a:latin typeface="黑体" panose="02010609060101010101" charset="-122"/>
                <a:ea typeface="黑体" panose="02010609060101010101" charset="-122"/>
              </a:rPr>
              <a:t>发展其他功能 </a:t>
            </a:r>
            <a:r>
              <a:rPr lang="zh-CN" altLang="en-US" sz="2400" dirty="0">
                <a:solidFill>
                  <a:prstClr val="white"/>
                </a:solidFill>
                <a:latin typeface="黑体" panose="02010609060101010101" charset="-122"/>
                <a:ea typeface="黑体" panose="02010609060101010101" charset="-122"/>
              </a:rPr>
              <a:t>、</a:t>
            </a:r>
            <a:endParaRPr lang="zh-CN" altLang="zh-CN" sz="2400" dirty="0">
              <a:solidFill>
                <a:prstClr val="white"/>
              </a:solidFill>
              <a:latin typeface="黑体" panose="02010609060101010101" charset="-122"/>
              <a:ea typeface="黑体" panose="02010609060101010101" charset="-122"/>
            </a:endParaRPr>
          </a:p>
          <a:p>
            <a:r>
              <a:rPr lang="en-US" altLang="zh-CN" sz="2400" dirty="0">
                <a:solidFill>
                  <a:prstClr val="white"/>
                </a:solidFill>
                <a:latin typeface="黑体" panose="02010609060101010101" charset="-122"/>
                <a:ea typeface="黑体" panose="02010609060101010101" charset="-122"/>
              </a:rPr>
              <a:t>  </a:t>
            </a:r>
            <a:r>
              <a:rPr lang="zh-CN" altLang="zh-CN" sz="2400" dirty="0">
                <a:solidFill>
                  <a:prstClr val="white"/>
                </a:solidFill>
                <a:latin typeface="黑体" panose="02010609060101010101" charset="-122"/>
                <a:ea typeface="黑体" panose="02010609060101010101" charset="-122"/>
              </a:rPr>
              <a:t>推广会员制度 </a:t>
            </a:r>
            <a:r>
              <a:rPr lang="zh-CN" altLang="en-US" sz="2400" dirty="0">
                <a:solidFill>
                  <a:prstClr val="white"/>
                </a:solidFill>
                <a:latin typeface="黑体" panose="02010609060101010101" charset="-122"/>
                <a:ea typeface="黑体" panose="02010609060101010101" charset="-122"/>
              </a:rPr>
              <a:t>、</a:t>
            </a:r>
            <a:endParaRPr lang="en-US" altLang="zh-CN" sz="2400" dirty="0">
              <a:solidFill>
                <a:prstClr val="white"/>
              </a:solidFill>
              <a:latin typeface="黑体" panose="02010609060101010101" charset="-122"/>
              <a:ea typeface="黑体" panose="02010609060101010101" charset="-122"/>
            </a:endParaRPr>
          </a:p>
          <a:p>
            <a:pPr marL="0" lvl="1"/>
            <a:r>
              <a:rPr lang="en-US" altLang="zh-CN" sz="2400" dirty="0">
                <a:solidFill>
                  <a:prstClr val="white"/>
                </a:solidFill>
                <a:latin typeface="黑体" panose="02010609060101010101" charset="-122"/>
                <a:ea typeface="黑体" panose="02010609060101010101" charset="-122"/>
              </a:rPr>
              <a:t>  </a:t>
            </a:r>
            <a:r>
              <a:rPr lang="zh-CN" altLang="zh-CN" sz="2400" dirty="0">
                <a:solidFill>
                  <a:prstClr val="white"/>
                </a:solidFill>
                <a:latin typeface="黑体" panose="02010609060101010101" charset="-122"/>
                <a:ea typeface="黑体" panose="02010609060101010101" charset="-122"/>
              </a:rPr>
              <a:t>完善功能  </a:t>
            </a:r>
            <a:endParaRPr lang="zh-CN" altLang="zh-CN" sz="2400" dirty="0">
              <a:solidFill>
                <a:prstClr val="white"/>
              </a:solidFill>
              <a:latin typeface="黑体" panose="02010609060101010101" charset="-122"/>
              <a:ea typeface="黑体" panose="02010609060101010101" charset="-122"/>
            </a:endParaRPr>
          </a:p>
          <a:p>
            <a:endParaRPr lang="zh-CN" altLang="en-US" sz="2400" dirty="0">
              <a:solidFill>
                <a:prstClr val="white"/>
              </a:solidFill>
              <a:latin typeface="黑体" panose="02010609060101010101" charset="-122"/>
              <a:ea typeface="黑体" panose="02010609060101010101" charset="-122"/>
            </a:endParaRPr>
          </a:p>
        </p:txBody>
      </p:sp>
      <p:sp>
        <p:nvSpPr>
          <p:cNvPr id="3" name="TextBox 2"/>
          <p:cNvSpPr txBox="1"/>
          <p:nvPr/>
        </p:nvSpPr>
        <p:spPr>
          <a:xfrm>
            <a:off x="8471646" y="1235194"/>
            <a:ext cx="3415553" cy="4493538"/>
          </a:xfrm>
          <a:prstGeom prst="rect">
            <a:avLst/>
          </a:prstGeom>
          <a:noFill/>
        </p:spPr>
        <p:txBody>
          <a:bodyPr wrap="square" rtlCol="0">
            <a:spAutoFit/>
          </a:bodyPr>
          <a:lstStyle/>
          <a:p>
            <a:r>
              <a:rPr lang="en-US" altLang="zh-CN" sz="2800" dirty="0">
                <a:solidFill>
                  <a:prstClr val="white"/>
                </a:solidFill>
                <a:latin typeface="黑体" panose="02010609060101010101" charset="-122"/>
                <a:ea typeface="黑体" panose="02010609060101010101" charset="-122"/>
                <a:cs typeface="黑体" panose="02010609060101010101" charset="-122"/>
              </a:rPr>
              <a:t>5.1.4	</a:t>
            </a:r>
            <a:r>
              <a:rPr lang="zh-CN" altLang="en-US" sz="2800" dirty="0">
                <a:solidFill>
                  <a:prstClr val="white"/>
                </a:solidFill>
                <a:latin typeface="黑体" panose="02010609060101010101" charset="-122"/>
                <a:ea typeface="黑体" panose="02010609060101010101" charset="-122"/>
                <a:cs typeface="黑体" panose="02010609060101010101" charset="-122"/>
              </a:rPr>
              <a:t>成熟阶段：</a:t>
            </a:r>
            <a:endParaRPr lang="en-US" altLang="zh-CN" sz="2800" dirty="0">
              <a:solidFill>
                <a:prstClr val="white"/>
              </a:solidFill>
              <a:latin typeface="黑体" panose="02010609060101010101" charset="-122"/>
              <a:ea typeface="黑体" panose="02010609060101010101" charset="-122"/>
              <a:cs typeface="黑体" panose="02010609060101010101" charset="-122"/>
            </a:endParaRPr>
          </a:p>
          <a:p>
            <a:r>
              <a:rPr lang="en-US" altLang="zh-CN" sz="2400" dirty="0">
                <a:solidFill>
                  <a:prstClr val="white"/>
                </a:solidFill>
                <a:latin typeface="黑体" panose="02010609060101010101" charset="-122"/>
                <a:ea typeface="黑体" panose="02010609060101010101" charset="-122"/>
              </a:rPr>
              <a:t>    </a:t>
            </a:r>
            <a:r>
              <a:rPr lang="zh-CN" altLang="zh-CN" sz="2400" dirty="0">
                <a:solidFill>
                  <a:prstClr val="white"/>
                </a:solidFill>
                <a:latin typeface="黑体" panose="02010609060101010101" charset="-122"/>
                <a:ea typeface="黑体" panose="02010609060101010101" charset="-122"/>
              </a:rPr>
              <a:t>随着北斗校园清洁系统在各个高校上的知名度和用户的信任度愈来愈高，清洁服务系统所获得的信息和数据越来越多，会有更多的学校和清洁中心与本系统进行合作。</a:t>
            </a:r>
            <a:endParaRPr lang="en-US" altLang="zh-CN" sz="2400" dirty="0">
              <a:solidFill>
                <a:prstClr val="white"/>
              </a:solidFill>
              <a:latin typeface="黑体" panose="02010609060101010101" charset="-122"/>
              <a:ea typeface="黑体" panose="02010609060101010101" charset="-122"/>
            </a:endParaRPr>
          </a:p>
          <a:p>
            <a:endParaRPr lang="zh-CN" altLang="en-US" sz="2400" dirty="0">
              <a:solidFill>
                <a:prstClr val="white"/>
              </a:solidFill>
              <a:latin typeface="黑体" panose="02010609060101010101" charset="-122"/>
              <a:ea typeface="黑体" panose="02010609060101010101" charset="-122"/>
            </a:endParaRPr>
          </a:p>
          <a:p>
            <a:pPr marL="0" lvl="1"/>
            <a:r>
              <a:rPr lang="en-US" altLang="zh-CN" sz="2400" dirty="0">
                <a:solidFill>
                  <a:prstClr val="white"/>
                </a:solidFill>
                <a:latin typeface="黑体" panose="02010609060101010101" charset="-122"/>
                <a:ea typeface="黑体" panose="02010609060101010101" charset="-122"/>
              </a:rPr>
              <a:t>   </a:t>
            </a:r>
            <a:r>
              <a:rPr lang="zh-CN" altLang="zh-CN" sz="2400" dirty="0">
                <a:solidFill>
                  <a:prstClr val="white"/>
                </a:solidFill>
                <a:latin typeface="黑体" panose="02010609060101010101" charset="-122"/>
                <a:ea typeface="黑体" panose="02010609060101010101" charset="-122"/>
              </a:rPr>
              <a:t>模式新增 智能推送 </a:t>
            </a:r>
            <a:endParaRPr lang="zh-CN" altLang="zh-CN" sz="2400" dirty="0">
              <a:solidFill>
                <a:prstClr val="white"/>
              </a:solidFill>
              <a:latin typeface="黑体" panose="02010609060101010101" charset="-122"/>
              <a:ea typeface="黑体" panose="02010609060101010101" charset="-122"/>
            </a:endParaRPr>
          </a:p>
          <a:p>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3885" y="521335"/>
            <a:ext cx="2629246" cy="1200329"/>
          </a:xfrm>
          <a:prstGeom prst="rect">
            <a:avLst/>
          </a:prstGeom>
          <a:noFill/>
        </p:spPr>
        <p:txBody>
          <a:bodyPr wrap="none" rtlCol="0">
            <a:spAutoFit/>
          </a:bodyPr>
          <a:lstStyle/>
          <a:p>
            <a:r>
              <a:rPr lang="en-US"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5.2</a:t>
            </a:r>
            <a:r>
              <a:rPr lang="zh-CN" altLang="en-US"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a:t>
            </a:r>
            <a:r>
              <a:rPr lang="en-US"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PRICE</a:t>
            </a:r>
            <a:endParaRPr lang="en-US"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endParaRPr>
          </a:p>
          <a:p>
            <a:endParaRPr lang="zh-CN" altLang="en-US" sz="3600" dirty="0">
              <a:solidFill>
                <a:prstClr val="black"/>
              </a:solidFill>
            </a:endParaRPr>
          </a:p>
        </p:txBody>
      </p:sp>
      <p:sp>
        <p:nvSpPr>
          <p:cNvPr id="7" name="TextBox 6"/>
          <p:cNvSpPr txBox="1"/>
          <p:nvPr/>
        </p:nvSpPr>
        <p:spPr>
          <a:xfrm>
            <a:off x="325564" y="1596413"/>
            <a:ext cx="3856471" cy="3785652"/>
          </a:xfrm>
          <a:prstGeom prst="rect">
            <a:avLst/>
          </a:prstGeom>
          <a:noFill/>
        </p:spPr>
        <p:txBody>
          <a:bodyPr wrap="square" rtlCol="0">
            <a:spAutoFit/>
          </a:bodyPr>
          <a:lstStyle/>
          <a:p>
            <a:r>
              <a:rPr lang="zh-CN" altLang="en-US" dirty="0">
                <a:solidFill>
                  <a:prstClr val="black"/>
                </a:solidFill>
              </a:rPr>
              <a:t>“</a:t>
            </a:r>
            <a:r>
              <a:rPr lang="zh-CN" altLang="en-US" sz="2400" dirty="0">
                <a:solidFill>
                  <a:prstClr val="white"/>
                </a:solidFill>
                <a:latin typeface="黑体" panose="02010609060101010101" charset="-122"/>
                <a:ea typeface="黑体" panose="02010609060101010101" charset="-122"/>
              </a:rPr>
              <a:t>北斗校园清洁系统”核心是一种可以为师生提供准确、高效和便利的清洁服务，由于我们是校园清洁系统，使得系统着重关注师生的在清洁时，在难清洁，费时费力的方面提供服务。我们主要是以大件衣物、难洗衣服球鞋、洗衣机、空调的清洁为主，以其他升级服务为辅</a:t>
            </a:r>
            <a:r>
              <a:rPr lang="zh-CN" altLang="en-US" dirty="0">
                <a:solidFill>
                  <a:prstClr val="black"/>
                </a:solidFill>
              </a:rPr>
              <a:t>。</a:t>
            </a:r>
            <a:endParaRPr lang="zh-CN" altLang="en-US" dirty="0">
              <a:solidFill>
                <a:prstClr val="black"/>
              </a:solidFill>
            </a:endParaRPr>
          </a:p>
        </p:txBody>
      </p:sp>
      <p:sp>
        <p:nvSpPr>
          <p:cNvPr id="8" name="矩形 7" descr="無用PPT原创模板，未经授权禁止商用&#10;关注公众号【無用PPT】获取更多模板&#10;联系微信：wuyppt"/>
          <p:cNvSpPr/>
          <p:nvPr/>
        </p:nvSpPr>
        <p:spPr>
          <a:xfrm>
            <a:off x="4460356" y="565580"/>
            <a:ext cx="7561663" cy="5680139"/>
          </a:xfrm>
          <a:prstGeom prst="rect">
            <a:avLst/>
          </a:prstGeom>
          <a:solidFill>
            <a:srgbClr val="647CF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9" name="表格 2"/>
          <p:cNvGraphicFramePr>
            <a:graphicFrameLocks noGrp="1"/>
          </p:cNvGraphicFramePr>
          <p:nvPr>
            <p:custDataLst>
              <p:tags r:id="rId1"/>
            </p:custDataLst>
          </p:nvPr>
        </p:nvGraphicFramePr>
        <p:xfrm>
          <a:off x="4600575" y="686057"/>
          <a:ext cx="7422252" cy="5606363"/>
        </p:xfrm>
        <a:graphic>
          <a:graphicData uri="http://schemas.openxmlformats.org/drawingml/2006/table">
            <a:tbl>
              <a:tblPr firstRow="1" bandRow="1">
                <a:tableStyleId>{073A0DAA-6AF3-43AB-8588-CEC1D06C72B9}</a:tableStyleId>
              </a:tblPr>
              <a:tblGrid>
                <a:gridCol w="1126227"/>
                <a:gridCol w="3848100"/>
                <a:gridCol w="1419983"/>
                <a:gridCol w="1027942"/>
              </a:tblGrid>
              <a:tr h="821003">
                <a:tc>
                  <a:txBody>
                    <a:bodyPr/>
                    <a:lstStyle/>
                    <a:p>
                      <a:pPr algn="ctr"/>
                      <a:r>
                        <a:rPr lang="zh-CN" altLang="zh-CN" sz="1600" b="1" kern="1200" dirty="0">
                          <a:solidFill>
                            <a:schemeClr val="bg1"/>
                          </a:solidFill>
                          <a:effectLst/>
                        </a:rPr>
                        <a:t>产品解决方案</a:t>
                      </a:r>
                      <a:endParaRPr lang="zh-CN" altLang="en-US" sz="16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zh-CN" sz="1600" b="1" kern="1200" dirty="0">
                          <a:solidFill>
                            <a:schemeClr val="bg1"/>
                          </a:solidFill>
                          <a:effectLst/>
                        </a:rPr>
                        <a:t>方案简介 </a:t>
                      </a:r>
                      <a:endParaRPr lang="zh-CN" altLang="en-US" sz="16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zh-CN" sz="1600" b="1" kern="1200" dirty="0">
                          <a:solidFill>
                            <a:schemeClr val="bg1"/>
                          </a:solidFill>
                          <a:effectLst/>
                        </a:rPr>
                        <a:t>销售清洁商品和清洁工具等</a:t>
                      </a:r>
                      <a:endParaRPr lang="zh-CN" altLang="en-US" sz="16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zh-CN" sz="1600" b="1" kern="1200" dirty="0">
                          <a:solidFill>
                            <a:schemeClr val="bg1"/>
                          </a:solidFill>
                          <a:effectLst/>
                        </a:rPr>
                        <a:t>方案定价</a:t>
                      </a:r>
                      <a:endParaRPr lang="zh-CN" altLang="en-US" sz="16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821003">
                <a:tc>
                  <a:txBody>
                    <a:bodyPr/>
                    <a:lstStyle/>
                    <a:p>
                      <a:pPr algn="ctr"/>
                      <a:r>
                        <a:rPr lang="zh-CN" altLang="zh-CN" sz="1600" b="1" kern="1200" dirty="0">
                          <a:solidFill>
                            <a:schemeClr val="bg1"/>
                          </a:solidFill>
                          <a:effectLst/>
                        </a:rPr>
                        <a:t>大件衣物</a:t>
                      </a:r>
                      <a:endParaRPr lang="zh-CN" altLang="en-US" sz="160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zh-CN" sz="1600" kern="1200" dirty="0">
                          <a:solidFill>
                            <a:schemeClr val="bg1"/>
                          </a:solidFill>
                          <a:effectLst/>
                        </a:rPr>
                        <a:t>本方案提供核心服务，大件衣物被子、蚊帐，每到学期末，师生们都清洗被子，席子，蚊帐，我们可以提供服务</a:t>
                      </a:r>
                      <a:endParaRPr lang="zh-CN" altLang="en-US" sz="160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dirty="0">
                          <a:solidFill>
                            <a:schemeClr val="bg1"/>
                          </a:solidFill>
                        </a:rPr>
                        <a:t>15</a:t>
                      </a:r>
                      <a:endParaRPr lang="zh-CN" altLang="en-US" sz="160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kern="1200" dirty="0">
                          <a:solidFill>
                            <a:schemeClr val="bg1"/>
                          </a:solidFill>
                          <a:effectLst/>
                        </a:rPr>
                        <a:t>15-20</a:t>
                      </a:r>
                      <a:endParaRPr lang="zh-CN" altLang="en-US" sz="160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821003">
                <a:tc>
                  <a:txBody>
                    <a:bodyPr/>
                    <a:lstStyle/>
                    <a:p>
                      <a:pPr algn="ctr"/>
                      <a:r>
                        <a:rPr lang="zh-CN" altLang="zh-CN" sz="1600" b="1" kern="1200" dirty="0">
                          <a:solidFill>
                            <a:schemeClr val="bg1"/>
                          </a:solidFill>
                          <a:effectLst/>
                        </a:rPr>
                        <a:t>难洗衣服球鞋</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zh-CN" sz="1600" kern="1200" dirty="0">
                          <a:solidFill>
                            <a:schemeClr val="bg1"/>
                          </a:solidFill>
                          <a:effectLst/>
                        </a:rPr>
                        <a:t>本方案提供核心服务，对于难洗衣服，</a:t>
                      </a:r>
                      <a:endParaRPr lang="zh-CN" altLang="zh-CN" sz="1600" kern="1200" dirty="0">
                        <a:solidFill>
                          <a:schemeClr val="bg1"/>
                        </a:solidFill>
                        <a:effectLst/>
                      </a:endParaRPr>
                    </a:p>
                    <a:p>
                      <a:r>
                        <a:rPr lang="zh-CN" altLang="zh-CN" sz="1600" kern="1200" dirty="0">
                          <a:solidFill>
                            <a:schemeClr val="bg1"/>
                          </a:solidFill>
                          <a:effectLst/>
                        </a:rPr>
                        <a:t>我们提供利用不伤衣物，专业清洗液清洗的服务</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dirty="0">
                          <a:solidFill>
                            <a:schemeClr val="bg1"/>
                          </a:solidFill>
                        </a:rPr>
                        <a:t>15</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kern="1200" dirty="0">
                          <a:solidFill>
                            <a:schemeClr val="bg1"/>
                          </a:solidFill>
                          <a:effectLst/>
                        </a:rPr>
                        <a:t>30-50 </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577743">
                <a:tc>
                  <a:txBody>
                    <a:bodyPr/>
                    <a:lstStyle/>
                    <a:p>
                      <a:pPr algn="ctr"/>
                      <a:r>
                        <a:rPr lang="zh-CN" altLang="zh-CN" sz="1600" b="1" kern="1200" dirty="0">
                          <a:solidFill>
                            <a:schemeClr val="bg1"/>
                          </a:solidFill>
                          <a:effectLst/>
                        </a:rPr>
                        <a:t>洗衣机</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zh-CN" sz="1600" kern="1200" dirty="0">
                          <a:solidFill>
                            <a:schemeClr val="bg1"/>
                          </a:solidFill>
                          <a:effectLst/>
                        </a:rPr>
                        <a:t>本方案提供核心服务，洗衣机的清洗，我们既清洗内部，也分部清洗外部。</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dirty="0">
                          <a:solidFill>
                            <a:schemeClr val="bg1"/>
                          </a:solidFill>
                        </a:rPr>
                        <a:t>15</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kern="1200" dirty="0">
                          <a:solidFill>
                            <a:schemeClr val="bg1"/>
                          </a:solidFill>
                          <a:effectLst/>
                        </a:rPr>
                        <a:t>30-50</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577743">
                <a:tc>
                  <a:txBody>
                    <a:bodyPr/>
                    <a:lstStyle/>
                    <a:p>
                      <a:pPr algn="ctr"/>
                      <a:r>
                        <a:rPr lang="zh-CN" altLang="zh-CN" sz="1600" b="1" kern="1200" dirty="0">
                          <a:solidFill>
                            <a:schemeClr val="bg1"/>
                          </a:solidFill>
                          <a:effectLst/>
                        </a:rPr>
                        <a:t>空调的清洁</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zh-CN" sz="1600" kern="1200" dirty="0">
                          <a:solidFill>
                            <a:schemeClr val="bg1"/>
                          </a:solidFill>
                          <a:effectLst/>
                        </a:rPr>
                        <a:t>本方案提供核心服务，空调内部难以清洗我们可以提清洗服务</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dirty="0">
                          <a:solidFill>
                            <a:schemeClr val="bg1"/>
                          </a:solidFill>
                        </a:rPr>
                        <a:t>15</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kern="1200" dirty="0">
                          <a:solidFill>
                            <a:schemeClr val="bg1"/>
                          </a:solidFill>
                          <a:effectLst/>
                        </a:rPr>
                        <a:t>30-50</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821003">
                <a:tc>
                  <a:txBody>
                    <a:bodyPr/>
                    <a:lstStyle/>
                    <a:p>
                      <a:pPr algn="ctr"/>
                      <a:r>
                        <a:rPr lang="zh-CN" altLang="zh-CN" sz="1600" b="1" kern="1200" dirty="0">
                          <a:solidFill>
                            <a:schemeClr val="bg1"/>
                          </a:solidFill>
                          <a:effectLst/>
                        </a:rPr>
                        <a:t>宿舍的空气、地面的清洁</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zh-CN" sz="1600" kern="1200" dirty="0">
                          <a:solidFill>
                            <a:schemeClr val="bg1"/>
                          </a:solidFill>
                          <a:effectLst/>
                        </a:rPr>
                        <a:t>本方案提供升级服务，对于难以清洁的地面，空气的清新度，我们利用专业工具进行清洁</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zh-CN" sz="1600" kern="1200" dirty="0">
                          <a:solidFill>
                            <a:schemeClr val="bg1"/>
                          </a:solidFill>
                          <a:effectLst/>
                        </a:rPr>
                        <a:t>15~200</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600" kern="1200" dirty="0">
                          <a:solidFill>
                            <a:schemeClr val="bg1"/>
                          </a:solidFill>
                          <a:effectLst/>
                        </a:rPr>
                        <a:t>50~300</a:t>
                      </a:r>
                      <a:endParaRPr lang="zh-CN" altLang="zh-CN" sz="1600" kern="1200" dirty="0">
                        <a:solidFill>
                          <a:schemeClr val="bg1"/>
                        </a:solidFill>
                        <a:effectLst/>
                      </a:endParaRPr>
                    </a:p>
                    <a:p>
                      <a:pPr algn="ct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821003">
                <a:tc>
                  <a:txBody>
                    <a:bodyPr/>
                    <a:lstStyle/>
                    <a:p>
                      <a:pPr algn="ctr"/>
                      <a:r>
                        <a:rPr lang="zh-CN" altLang="zh-CN" sz="1600" b="1" kern="1200" dirty="0">
                          <a:solidFill>
                            <a:schemeClr val="bg1"/>
                          </a:solidFill>
                          <a:effectLst/>
                        </a:rPr>
                        <a:t>个性化的宿舍摆放设计</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zh-CN" sz="1600" kern="1200" dirty="0">
                          <a:solidFill>
                            <a:schemeClr val="bg1"/>
                          </a:solidFill>
                          <a:effectLst/>
                        </a:rPr>
                        <a:t>本方案提供升级服务，宿舍的摆放关系到同学的生活质量，我们可以提供宿舍的不同主题设计。（材料费用变更）</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dirty="0">
                          <a:solidFill>
                            <a:schemeClr val="bg1"/>
                          </a:solidFill>
                        </a:rPr>
                        <a:t>100</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zh-CN" sz="1600" kern="1200" dirty="0">
                          <a:solidFill>
                            <a:schemeClr val="bg1"/>
                          </a:solidFill>
                          <a:effectLst/>
                        </a:rPr>
                        <a:t>150~300</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34483">
                <a:tc>
                  <a:txBody>
                    <a:bodyPr/>
                    <a:lstStyle/>
                    <a:p>
                      <a:pPr algn="ctr"/>
                      <a:r>
                        <a:rPr lang="zh-CN" altLang="zh-CN" sz="1600" b="1" kern="1200" dirty="0">
                          <a:solidFill>
                            <a:schemeClr val="bg1"/>
                          </a:solidFill>
                          <a:effectLst/>
                        </a:rPr>
                        <a:t>商店</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zh-CN" sz="1600" kern="1200" dirty="0">
                          <a:solidFill>
                            <a:schemeClr val="bg1"/>
                          </a:solidFill>
                          <a:effectLst/>
                        </a:rPr>
                        <a:t>销售清洁商品和清洁工具等</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zh-CN" sz="1600" kern="1200" dirty="0">
                          <a:solidFill>
                            <a:schemeClr val="bg1"/>
                          </a:solidFill>
                          <a:effectLst/>
                        </a:rPr>
                        <a:t>5~100</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zh-CN" sz="1600" kern="1200" dirty="0">
                          <a:solidFill>
                            <a:schemeClr val="bg1"/>
                          </a:solidFill>
                          <a:effectLst/>
                        </a:rPr>
                        <a:t>10~150</a:t>
                      </a:r>
                      <a:endParaRPr lang="zh-CN" altLang="en-US" sz="16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2" name="矩形 1"/>
          <p:cNvSpPr/>
          <p:nvPr/>
        </p:nvSpPr>
        <p:spPr>
          <a:xfrm>
            <a:off x="11030585" y="1369695"/>
            <a:ext cx="912495" cy="487616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1985" y="605790"/>
            <a:ext cx="4965065" cy="646331"/>
          </a:xfrm>
          <a:prstGeom prst="rect">
            <a:avLst/>
          </a:prstGeom>
          <a:noFill/>
        </p:spPr>
        <p:txBody>
          <a:bodyPr wrap="square" rtlCol="0" anchor="t">
            <a:spAutoFit/>
          </a:bodyPr>
          <a:lstStyle/>
          <a:p>
            <a:r>
              <a:rPr lang="en-US"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5.3</a:t>
            </a:r>
            <a:r>
              <a:rPr lang="zh-CN" altLang="en-US"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a:t>
            </a:r>
            <a:r>
              <a:rPr lang="en-US"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CANAL</a:t>
            </a:r>
            <a:r>
              <a:rPr lang="zh-CN" altLang="en-US"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渠道战略</a:t>
            </a:r>
            <a:endParaRPr lang="en-US"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endParaRPr>
          </a:p>
        </p:txBody>
      </p:sp>
      <p:sp>
        <p:nvSpPr>
          <p:cNvPr id="4" name="文本框 3"/>
          <p:cNvSpPr txBox="1"/>
          <p:nvPr/>
        </p:nvSpPr>
        <p:spPr>
          <a:xfrm>
            <a:off x="589280" y="1612265"/>
            <a:ext cx="3323814" cy="5201424"/>
          </a:xfrm>
          <a:prstGeom prst="rect">
            <a:avLst/>
          </a:prstGeom>
          <a:noFill/>
        </p:spPr>
        <p:txBody>
          <a:bodyPr wrap="square" rtlCol="0">
            <a:spAutoFit/>
          </a:bodyPr>
          <a:lstStyle/>
          <a:p>
            <a:r>
              <a:rPr lang="zh-CN" altLang="en-US" sz="2800" dirty="0">
                <a:solidFill>
                  <a:prstClr val="white"/>
                </a:solidFill>
                <a:latin typeface="黑体" panose="02010609060101010101" charset="-122"/>
                <a:ea typeface="黑体" panose="02010609060101010101" charset="-122"/>
              </a:rPr>
              <a:t>前期：</a:t>
            </a:r>
            <a:endParaRPr lang="zh-CN" altLang="en-US" sz="2800" dirty="0">
              <a:solidFill>
                <a:prstClr val="white"/>
              </a:solidFill>
              <a:latin typeface="黑体" panose="02010609060101010101" charset="-122"/>
              <a:ea typeface="黑体" panose="02010609060101010101" charset="-122"/>
            </a:endParaRPr>
          </a:p>
          <a:p>
            <a:r>
              <a:rPr lang="zh-CN" altLang="en-US" sz="2000" dirty="0">
                <a:solidFill>
                  <a:prstClr val="white"/>
                </a:solidFill>
                <a:latin typeface="黑体" panose="02010609060101010101" charset="-122"/>
                <a:ea typeface="黑体" panose="02010609060101010101" charset="-122"/>
              </a:rPr>
              <a:t> 制作一个简单有趣的微信小游戏（如让客户填写一般大小清洁时，需要的时间，而进行趣味评价，玩游戏需要微信授权并注册小程序，借此提高小程序的关注度。 </a:t>
            </a:r>
            <a:endParaRPr lang="zh-CN" altLang="en-US" sz="2000" dirty="0">
              <a:solidFill>
                <a:prstClr val="white"/>
              </a:solidFill>
              <a:latin typeface="黑体" panose="02010609060101010101" charset="-122"/>
              <a:ea typeface="黑体" panose="02010609060101010101" charset="-122"/>
            </a:endParaRPr>
          </a:p>
          <a:p>
            <a:r>
              <a:rPr lang="zh-CN" altLang="en-US" sz="2000" dirty="0">
                <a:solidFill>
                  <a:prstClr val="white"/>
                </a:solidFill>
                <a:latin typeface="黑体" panose="02010609060101010101" charset="-122"/>
                <a:ea typeface="黑体" panose="02010609060101010101" charset="-122"/>
              </a:rPr>
              <a:t>   与超市等的组织机构进行合作，为参与人数较多的大型活动提供优惠折扣，获取优惠折扣的基础条件为打开本公司小程序进行注册，从而提高本公司在同学所需群体当中的知名度以及小程序的阅读量。</a:t>
            </a:r>
            <a:endParaRPr lang="zh-CN" altLang="en-US" sz="2000" dirty="0">
              <a:solidFill>
                <a:prstClr val="white"/>
              </a:solidFill>
              <a:latin typeface="黑体" panose="02010609060101010101" charset="-122"/>
              <a:ea typeface="黑体" panose="02010609060101010101" charset="-122"/>
            </a:endParaRPr>
          </a:p>
          <a:p>
            <a:endParaRPr lang="zh-CN" altLang="en-US" sz="2400" dirty="0">
              <a:solidFill>
                <a:prstClr val="white"/>
              </a:solidFill>
              <a:latin typeface="黑体" panose="02010609060101010101" charset="-122"/>
              <a:ea typeface="黑体" panose="02010609060101010101" charset="-122"/>
            </a:endParaRPr>
          </a:p>
        </p:txBody>
      </p:sp>
      <p:sp>
        <p:nvSpPr>
          <p:cNvPr id="2" name="TextBox 1"/>
          <p:cNvSpPr txBox="1"/>
          <p:nvPr/>
        </p:nvSpPr>
        <p:spPr>
          <a:xfrm>
            <a:off x="4101354" y="1815352"/>
            <a:ext cx="3630706" cy="5109091"/>
          </a:xfrm>
          <a:prstGeom prst="rect">
            <a:avLst/>
          </a:prstGeom>
          <a:noFill/>
        </p:spPr>
        <p:txBody>
          <a:bodyPr wrap="square" rtlCol="0">
            <a:spAutoFit/>
          </a:bodyPr>
          <a:lstStyle/>
          <a:p>
            <a:r>
              <a:rPr lang="zh-CN" altLang="en-US" sz="2800" dirty="0">
                <a:solidFill>
                  <a:prstClr val="white"/>
                </a:solidFill>
                <a:latin typeface="黑体" panose="02010609060101010101" charset="-122"/>
                <a:ea typeface="黑体" panose="02010609060101010101" charset="-122"/>
                <a:sym typeface="+mn-ea"/>
              </a:rPr>
              <a:t>中期：</a:t>
            </a:r>
            <a:endParaRPr lang="zh-CN" altLang="en-US" sz="2800" dirty="0">
              <a:solidFill>
                <a:prstClr val="white"/>
              </a:solidFill>
              <a:latin typeface="黑体" panose="02010609060101010101" charset="-122"/>
              <a:ea typeface="黑体" panose="02010609060101010101" charset="-122"/>
              <a:sym typeface="+mn-ea"/>
            </a:endParaRPr>
          </a:p>
          <a:p>
            <a:r>
              <a:rPr lang="zh-CN" altLang="en-US" sz="2000" dirty="0">
                <a:solidFill>
                  <a:prstClr val="white"/>
                </a:solidFill>
                <a:latin typeface="黑体" panose="02010609060101010101" charset="-122"/>
                <a:ea typeface="黑体" panose="02010609060101010101" charset="-122"/>
              </a:rPr>
              <a:t>在进一步扩大市场的同时，要让更多的潜在消费者了解到本产品的优势与特点， 采取以下推广方案： </a:t>
            </a:r>
            <a:endParaRPr lang="zh-CN" altLang="en-US" sz="2000" dirty="0">
              <a:solidFill>
                <a:prstClr val="white"/>
              </a:solidFill>
              <a:latin typeface="黑体" panose="02010609060101010101" charset="-122"/>
              <a:ea typeface="黑体" panose="02010609060101010101" charset="-122"/>
            </a:endParaRPr>
          </a:p>
          <a:p>
            <a:r>
              <a:rPr lang="zh-CN" altLang="en-US" sz="2000" dirty="0">
                <a:solidFill>
                  <a:prstClr val="white"/>
                </a:solidFill>
                <a:latin typeface="黑体" panose="02010609060101010101" charset="-122"/>
                <a:ea typeface="黑体" panose="02010609060101010101" charset="-122"/>
              </a:rPr>
              <a:t>⚫	开展为期两个月的定期优惠，增加展示的合作品牌。同时在这些平台上投放广告，进一步扩大宣传。 </a:t>
            </a:r>
            <a:endParaRPr lang="zh-CN" altLang="en-US" sz="2000" dirty="0">
              <a:solidFill>
                <a:prstClr val="white"/>
              </a:solidFill>
              <a:latin typeface="黑体" panose="02010609060101010101" charset="-122"/>
              <a:ea typeface="黑体" panose="02010609060101010101" charset="-122"/>
            </a:endParaRPr>
          </a:p>
          <a:p>
            <a:r>
              <a:rPr lang="zh-CN" altLang="en-US" sz="2000" dirty="0">
                <a:solidFill>
                  <a:prstClr val="white"/>
                </a:solidFill>
                <a:latin typeface="黑体" panose="02010609060101010101" charset="-122"/>
                <a:ea typeface="黑体" panose="02010609060101010101" charset="-122"/>
              </a:rPr>
              <a:t>⚫	通过所合作的小程序用户的活跃度，即访问次数、购买次数、帮助其他用户回答使用体验等来制定积分抵用规则，在合作门店购买服务时可抵扣金额。</a:t>
            </a:r>
            <a:endParaRPr lang="zh-CN" altLang="en-US" sz="2000" dirty="0">
              <a:solidFill>
                <a:prstClr val="white"/>
              </a:solidFill>
              <a:latin typeface="黑体" panose="02010609060101010101" charset="-122"/>
              <a:ea typeface="黑体" panose="02010609060101010101" charset="-122"/>
            </a:endParaRPr>
          </a:p>
          <a:p>
            <a:endParaRPr lang="zh-CN" altLang="en-US" dirty="0">
              <a:solidFill>
                <a:prstClr val="black"/>
              </a:solidFill>
            </a:endParaRPr>
          </a:p>
        </p:txBody>
      </p:sp>
      <p:sp>
        <p:nvSpPr>
          <p:cNvPr id="6" name="TextBox 5"/>
          <p:cNvSpPr txBox="1"/>
          <p:nvPr/>
        </p:nvSpPr>
        <p:spPr>
          <a:xfrm>
            <a:off x="7893425" y="1922929"/>
            <a:ext cx="3899646" cy="4185761"/>
          </a:xfrm>
          <a:prstGeom prst="rect">
            <a:avLst/>
          </a:prstGeom>
          <a:noFill/>
        </p:spPr>
        <p:txBody>
          <a:bodyPr wrap="square" rtlCol="0">
            <a:spAutoFit/>
          </a:bodyPr>
          <a:lstStyle/>
          <a:p>
            <a:r>
              <a:rPr lang="zh-CN" altLang="en-US" sz="2800" dirty="0">
                <a:solidFill>
                  <a:prstClr val="white"/>
                </a:solidFill>
                <a:latin typeface="黑体" panose="02010609060101010101" charset="-122"/>
                <a:ea typeface="黑体" panose="02010609060101010101" charset="-122"/>
                <a:sym typeface="+mn-ea"/>
              </a:rPr>
              <a:t>后期：</a:t>
            </a:r>
            <a:endParaRPr lang="zh-CN" altLang="en-US" sz="2800" dirty="0">
              <a:solidFill>
                <a:prstClr val="white"/>
              </a:solidFill>
              <a:latin typeface="黑体" panose="02010609060101010101" charset="-122"/>
              <a:ea typeface="黑体" panose="02010609060101010101" charset="-122"/>
              <a:sym typeface="+mn-ea"/>
            </a:endParaRPr>
          </a:p>
          <a:p>
            <a:r>
              <a:rPr lang="zh-CN" altLang="en-US" sz="2000" dirty="0">
                <a:solidFill>
                  <a:prstClr val="white"/>
                </a:solidFill>
                <a:latin typeface="黑体" panose="02010609060101010101" charset="-122"/>
                <a:ea typeface="黑体" panose="02010609060101010101" charset="-122"/>
              </a:rPr>
              <a:t>为了追求最大的市场占有率，进一步提高品牌知名度，我们公司将采取以下推广策略： </a:t>
            </a:r>
            <a:endParaRPr lang="zh-CN" altLang="en-US" sz="2000" dirty="0">
              <a:solidFill>
                <a:prstClr val="white"/>
              </a:solidFill>
              <a:latin typeface="黑体" panose="02010609060101010101" charset="-122"/>
              <a:ea typeface="黑体" panose="02010609060101010101" charset="-122"/>
            </a:endParaRPr>
          </a:p>
          <a:p>
            <a:r>
              <a:rPr lang="zh-CN" altLang="en-US" sz="2000" dirty="0">
                <a:solidFill>
                  <a:prstClr val="white"/>
                </a:solidFill>
                <a:latin typeface="黑体" panose="02010609060101010101" charset="-122"/>
                <a:ea typeface="黑体" panose="02010609060101010101" charset="-122"/>
              </a:rPr>
              <a:t>⚫	在热播网剧中植入校园清洁系统的简便性、快捷性和实惠型，以及校园清洁系统的广告。 </a:t>
            </a:r>
            <a:endParaRPr lang="zh-CN" altLang="en-US" sz="2000" dirty="0">
              <a:solidFill>
                <a:prstClr val="white"/>
              </a:solidFill>
              <a:latin typeface="黑体" panose="02010609060101010101" charset="-122"/>
              <a:ea typeface="黑体" panose="02010609060101010101" charset="-122"/>
            </a:endParaRPr>
          </a:p>
          <a:p>
            <a:r>
              <a:rPr lang="zh-CN" altLang="en-US" sz="2000" dirty="0">
                <a:solidFill>
                  <a:prstClr val="white"/>
                </a:solidFill>
                <a:latin typeface="黑体" panose="02010609060101010101" charset="-122"/>
                <a:ea typeface="黑体" panose="02010609060101010101" charset="-122"/>
              </a:rPr>
              <a:t>⚫	找知名人物代言，增强品牌效应。 </a:t>
            </a:r>
            <a:endParaRPr lang="zh-CN" altLang="en-US" sz="2000" dirty="0">
              <a:solidFill>
                <a:prstClr val="white"/>
              </a:solidFill>
              <a:latin typeface="黑体" panose="02010609060101010101" charset="-122"/>
              <a:ea typeface="黑体" panose="02010609060101010101" charset="-122"/>
            </a:endParaRPr>
          </a:p>
          <a:p>
            <a:r>
              <a:rPr lang="zh-CN" altLang="en-US" sz="2000" dirty="0">
                <a:solidFill>
                  <a:prstClr val="white"/>
                </a:solidFill>
                <a:latin typeface="黑体" panose="02010609060101010101" charset="-122"/>
                <a:ea typeface="黑体" panose="02010609060101010101" charset="-122"/>
              </a:rPr>
              <a:t>⚫	在人流量大的商业区域、学校进行“省时省事”营销，邀请同学们消费者进行体验。</a:t>
            </a:r>
            <a:endParaRPr lang="zh-CN" altLang="en-US" sz="2000" dirty="0">
              <a:solidFill>
                <a:prstClr val="white"/>
              </a:solidFill>
              <a:latin typeface="黑体" panose="02010609060101010101" charset="-122"/>
              <a:ea typeface="黑体" panose="02010609060101010101" charset="-122"/>
            </a:endParaRPr>
          </a:p>
          <a:p>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150" y="605789"/>
            <a:ext cx="10195262" cy="646331"/>
          </a:xfrm>
          <a:prstGeom prst="rect">
            <a:avLst/>
          </a:prstGeom>
          <a:noFill/>
        </p:spPr>
        <p:txBody>
          <a:bodyPr wrap="square" rtlCol="0" anchor="t">
            <a:spAutoFit/>
          </a:bodyPr>
          <a:lstStyle/>
          <a:p>
            <a:pPr marL="0" lvl="1"/>
            <a:r>
              <a:rPr lang="en-US"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5.4</a:t>
            </a:r>
            <a:r>
              <a:rPr lang="zh-CN" altLang="en-US"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a:t>
            </a:r>
            <a:r>
              <a:rPr lang="en-US"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PROMOTE SALES</a:t>
            </a:r>
            <a:r>
              <a:rPr lang="zh-CN"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促销战略</a:t>
            </a:r>
            <a:endParaRPr lang="zh-CN" altLang="zh-CN" sz="36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4" name="文本框 3"/>
          <p:cNvSpPr txBox="1"/>
          <p:nvPr/>
        </p:nvSpPr>
        <p:spPr>
          <a:xfrm>
            <a:off x="589280" y="1612265"/>
            <a:ext cx="3323814" cy="3108543"/>
          </a:xfrm>
          <a:prstGeom prst="rect">
            <a:avLst/>
          </a:prstGeom>
          <a:noFill/>
        </p:spPr>
        <p:txBody>
          <a:bodyPr wrap="square" rtlCol="0">
            <a:spAutoFit/>
          </a:bodyPr>
          <a:lstStyle/>
          <a:p>
            <a:r>
              <a:rPr lang="zh-CN" altLang="en-US" sz="2800" dirty="0">
                <a:solidFill>
                  <a:prstClr val="white"/>
                </a:solidFill>
                <a:latin typeface="黑体" panose="02010609060101010101" charset="-122"/>
                <a:ea typeface="黑体" panose="02010609060101010101" charset="-122"/>
              </a:rPr>
              <a:t>⚫</a:t>
            </a:r>
            <a:r>
              <a:rPr lang="zh-CN" altLang="en-US" sz="2400" dirty="0">
                <a:solidFill>
                  <a:prstClr val="white"/>
                </a:solidFill>
                <a:latin typeface="黑体" panose="02010609060101010101" charset="-122"/>
                <a:ea typeface="黑体" panose="02010609060101010101" charset="-122"/>
              </a:rPr>
              <a:t>社交网络营销，扩大品牌知名度：</a:t>
            </a:r>
            <a:endParaRPr lang="zh-CN" altLang="en-US" sz="2400" dirty="0">
              <a:solidFill>
                <a:prstClr val="white"/>
              </a:solidFill>
              <a:latin typeface="黑体" panose="02010609060101010101" charset="-122"/>
              <a:ea typeface="黑体" panose="02010609060101010101" charset="-122"/>
            </a:endParaRPr>
          </a:p>
          <a:p>
            <a:r>
              <a:rPr lang="zh-CN" altLang="en-US" sz="2000" dirty="0">
                <a:solidFill>
                  <a:prstClr val="white"/>
                </a:solidFill>
                <a:latin typeface="黑体" panose="02010609060101010101" charset="-122"/>
                <a:ea typeface="黑体" panose="02010609060101010101" charset="-122"/>
              </a:rPr>
              <a:t>    人们每天都在使用社交软件，和抖音、小红书、微信、微博、虎牙直播等平台合作推广宣传我们的校园清洁系统，能够使品牌最快地为消费者所认识、接受和消费。</a:t>
            </a:r>
            <a:endParaRPr lang="zh-CN" altLang="en-US" sz="2400" dirty="0">
              <a:solidFill>
                <a:prstClr val="white"/>
              </a:solidFill>
              <a:latin typeface="黑体" panose="02010609060101010101" charset="-122"/>
              <a:ea typeface="黑体" panose="02010609060101010101" charset="-122"/>
            </a:endParaRPr>
          </a:p>
        </p:txBody>
      </p:sp>
      <p:sp>
        <p:nvSpPr>
          <p:cNvPr id="2" name="TextBox 1"/>
          <p:cNvSpPr txBox="1"/>
          <p:nvPr/>
        </p:nvSpPr>
        <p:spPr>
          <a:xfrm>
            <a:off x="4101354" y="1815352"/>
            <a:ext cx="3630706" cy="2800767"/>
          </a:xfrm>
          <a:prstGeom prst="rect">
            <a:avLst/>
          </a:prstGeom>
          <a:noFill/>
        </p:spPr>
        <p:txBody>
          <a:bodyPr wrap="square" rtlCol="0">
            <a:spAutoFit/>
          </a:bodyPr>
          <a:lstStyle/>
          <a:p>
            <a:r>
              <a:rPr lang="zh-CN" altLang="en-US" sz="2800" dirty="0">
                <a:solidFill>
                  <a:prstClr val="white"/>
                </a:solidFill>
                <a:latin typeface="黑体" panose="02010609060101010101" charset="-122"/>
                <a:ea typeface="黑体" panose="02010609060101010101" charset="-122"/>
                <a:sym typeface="+mn-ea"/>
              </a:rPr>
              <a:t>⚫</a:t>
            </a:r>
            <a:r>
              <a:rPr lang="zh-CN" altLang="en-US" sz="2400" dirty="0">
                <a:solidFill>
                  <a:prstClr val="white"/>
                </a:solidFill>
                <a:latin typeface="黑体" panose="02010609060101010101" charset="-122"/>
                <a:ea typeface="黑体" panose="02010609060101010101" charset="-122"/>
                <a:sym typeface="+mn-ea"/>
              </a:rPr>
              <a:t>积分抵用制度，巩固已有消费群体，吸引潜在消费者：</a:t>
            </a:r>
            <a:endParaRPr lang="zh-CN" altLang="en-US" sz="2400" dirty="0">
              <a:solidFill>
                <a:prstClr val="white"/>
              </a:solidFill>
              <a:latin typeface="黑体" panose="02010609060101010101" charset="-122"/>
              <a:ea typeface="黑体" panose="02010609060101010101" charset="-122"/>
              <a:sym typeface="+mn-ea"/>
            </a:endParaRPr>
          </a:p>
          <a:p>
            <a:r>
              <a:rPr lang="zh-CN" altLang="en-US" sz="2000" dirty="0">
                <a:solidFill>
                  <a:prstClr val="white"/>
                </a:solidFill>
                <a:latin typeface="黑体" panose="02010609060101010101" charset="-122"/>
                <a:ea typeface="黑体" panose="02010609060101010101" charset="-122"/>
              </a:rPr>
              <a:t>    通过所合作的 小程序用户的活跃度，即访问次数、购买次数、帮助其他用户回答使用体验等来制定积分抵用规则，在合作门店服务时可抵扣金额。</a:t>
            </a:r>
            <a:endParaRPr lang="zh-CN" altLang="en-US" dirty="0">
              <a:solidFill>
                <a:prstClr val="black"/>
              </a:solidFill>
            </a:endParaRPr>
          </a:p>
        </p:txBody>
      </p:sp>
      <p:sp>
        <p:nvSpPr>
          <p:cNvPr id="6" name="TextBox 5"/>
          <p:cNvSpPr txBox="1"/>
          <p:nvPr/>
        </p:nvSpPr>
        <p:spPr>
          <a:xfrm>
            <a:off x="7893425" y="1922929"/>
            <a:ext cx="3899646" cy="3416320"/>
          </a:xfrm>
          <a:prstGeom prst="rect">
            <a:avLst/>
          </a:prstGeom>
          <a:noFill/>
        </p:spPr>
        <p:txBody>
          <a:bodyPr wrap="square" rtlCol="0">
            <a:spAutoFit/>
          </a:bodyPr>
          <a:lstStyle/>
          <a:p>
            <a:r>
              <a:rPr lang="zh-CN" altLang="en-US" sz="2800" dirty="0">
                <a:solidFill>
                  <a:prstClr val="white"/>
                </a:solidFill>
                <a:latin typeface="黑体" panose="02010609060101010101" charset="-122"/>
                <a:ea typeface="黑体" panose="02010609060101010101" charset="-122"/>
                <a:sym typeface="+mn-ea"/>
              </a:rPr>
              <a:t>⚫</a:t>
            </a:r>
            <a:r>
              <a:rPr lang="zh-CN" altLang="en-US" sz="2400" dirty="0">
                <a:solidFill>
                  <a:prstClr val="white"/>
                </a:solidFill>
                <a:latin typeface="黑体" panose="02010609060101010101" charset="-122"/>
                <a:ea typeface="黑体" panose="02010609060101010101" charset="-122"/>
                <a:sym typeface="+mn-ea"/>
              </a:rPr>
              <a:t>线下宣传活动，让潜在同学了解到基于日常清洁的方便和我们的优势：</a:t>
            </a:r>
            <a:endParaRPr lang="zh-CN" altLang="en-US" sz="2400" dirty="0">
              <a:solidFill>
                <a:prstClr val="white"/>
              </a:solidFill>
              <a:latin typeface="黑体" panose="02010609060101010101" charset="-122"/>
              <a:ea typeface="黑体" panose="02010609060101010101" charset="-122"/>
              <a:sym typeface="+mn-ea"/>
            </a:endParaRPr>
          </a:p>
          <a:p>
            <a:r>
              <a:rPr lang="zh-CN" altLang="en-US" sz="2000" dirty="0">
                <a:solidFill>
                  <a:prstClr val="white"/>
                </a:solidFill>
                <a:latin typeface="黑体" panose="02010609060101010101" charset="-122"/>
                <a:ea typeface="黑体" panose="02010609060101010101" charset="-122"/>
              </a:rPr>
              <a:t>    在广州市的各大高校进行“使用本公司小程序下单’，首单可享有：免费印有本公司产品信息的优惠券”的活动。还可以举办“省时省事”活动，让潜在客户感受到并了解到我们的校园清洁系统的优点，逐渐渗透市场。 </a:t>
            </a:r>
            <a:endParaRPr lang="zh-CN" altLang="en-US" dirty="0">
              <a:solidFill>
                <a:prstClr val="black"/>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無用PPT原创模板，未经授权禁止商用&#10;关注公众号【無用PPT】获取更多模板&#10;联系微信：wuyppt"/>
          <p:cNvSpPr/>
          <p:nvPr/>
        </p:nvSpPr>
        <p:spPr>
          <a:xfrm>
            <a:off x="7306533" y="180384"/>
            <a:ext cx="4118162" cy="144526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6.</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财产分析</a:t>
            </a:r>
            <a:endPar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a:p>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公司股权结构</a:t>
            </a:r>
            <a:endPar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3" name="矩形 2" descr="無用PPT原创模板，未经授权禁止商用&#10;关注公众号【無用PPT】获取更多模板&#10;联系微信：wuyppt"/>
          <p:cNvSpPr/>
          <p:nvPr/>
        </p:nvSpPr>
        <p:spPr>
          <a:xfrm>
            <a:off x="1109181" y="664737"/>
            <a:ext cx="4802371" cy="73723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2800" dirty="0">
                <a:solidFill>
                  <a:schemeClr val="bg1"/>
                </a:solidFill>
                <a:effectLst/>
                <a:ea typeface="宋体" panose="02010600030101010101" pitchFamily="2" charset="-122"/>
                <a:cs typeface="宋体" panose="02010600030101010101" pitchFamily="2" charset="-122"/>
              </a:rPr>
              <a:t>公司拟注册资本为 100万</a:t>
            </a:r>
            <a:endParaRPr lang="zh-CN" altLang="zh-CN" sz="2800" dirty="0">
              <a:solidFill>
                <a:schemeClr val="bg1"/>
              </a:solidFill>
              <a:effectLst/>
              <a:latin typeface="思源黑体 Light" panose="020B0300000000000000" pitchFamily="34" charset="-122"/>
              <a:ea typeface="宋体" panose="02010600030101010101" pitchFamily="2" charset="-122"/>
              <a:cs typeface="宋体" panose="02010600030101010101" pitchFamily="2" charset="-122"/>
            </a:endParaRPr>
          </a:p>
        </p:txBody>
      </p:sp>
      <p:sp>
        <p:nvSpPr>
          <p:cNvPr id="4" name="圆: 空心 3" descr="無用PPT原创模板，未经授权禁止商用&#10;关注公众号【無用PPT】获取更多模板&#10;联系微信：wuyppt"/>
          <p:cNvSpPr/>
          <p:nvPr/>
        </p:nvSpPr>
        <p:spPr>
          <a:xfrm flipH="1">
            <a:off x="1083560" y="1809634"/>
            <a:ext cx="1698879" cy="1636372"/>
          </a:xfrm>
          <a:prstGeom prst="donut">
            <a:avLst>
              <a:gd name="adj" fmla="val 5893"/>
            </a:avLst>
          </a:prstGeom>
          <a:gradFill flip="none" rotWithShape="1">
            <a:gsLst>
              <a:gs pos="0">
                <a:srgbClr val="647CF3">
                  <a:alpha val="27000"/>
                </a:srgbClr>
              </a:gs>
              <a:gs pos="100000">
                <a:srgbClr val="647C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descr="無用PPT原创模板，未经授权禁止商用&#10;关注公众号【無用PPT】获取更多模板&#10;联系微信：wuyppt"/>
          <p:cNvSpPr/>
          <p:nvPr/>
        </p:nvSpPr>
        <p:spPr>
          <a:xfrm>
            <a:off x="1017787" y="1741012"/>
            <a:ext cx="1788558" cy="1526349"/>
          </a:xfrm>
          <a:custGeom>
            <a:avLst/>
            <a:gdLst>
              <a:gd name="connsiteX0" fmla="*/ 1362467 w 2692682"/>
              <a:gd name="connsiteY0" fmla="*/ 93 h 2385702"/>
              <a:gd name="connsiteX1" fmla="*/ 2538294 w 2692682"/>
              <a:gd name="connsiteY1" fmla="*/ 720480 h 2385702"/>
              <a:gd name="connsiteX2" fmla="*/ 2397141 w 2692682"/>
              <a:gd name="connsiteY2" fmla="*/ 2188076 h 2385702"/>
              <a:gd name="connsiteX3" fmla="*/ 2245645 w 2692682"/>
              <a:gd name="connsiteY3" fmla="*/ 2347188 h 2385702"/>
              <a:gd name="connsiteX4" fmla="*/ 2246543 w 2692682"/>
              <a:gd name="connsiteY4" fmla="*/ 2348179 h 2385702"/>
              <a:gd name="connsiteX5" fmla="*/ 2242295 w 2692682"/>
              <a:gd name="connsiteY5" fmla="*/ 2350707 h 2385702"/>
              <a:gd name="connsiteX6" fmla="*/ 2239425 w 2692682"/>
              <a:gd name="connsiteY6" fmla="*/ 2353721 h 2385702"/>
              <a:gd name="connsiteX7" fmla="*/ 2238667 w 2692682"/>
              <a:gd name="connsiteY7" fmla="*/ 2352866 h 2385702"/>
              <a:gd name="connsiteX8" fmla="*/ 2197076 w 2692682"/>
              <a:gd name="connsiteY8" fmla="*/ 2377616 h 2385702"/>
              <a:gd name="connsiteX9" fmla="*/ 2041790 w 2692682"/>
              <a:gd name="connsiteY9" fmla="*/ 2338059 h 2385702"/>
              <a:gd name="connsiteX10" fmla="*/ 2017739 w 2692682"/>
              <a:gd name="connsiteY10" fmla="*/ 2179629 h 2385702"/>
              <a:gd name="connsiteX11" fmla="*/ 2048332 w 2692682"/>
              <a:gd name="connsiteY11" fmla="*/ 2138156 h 2385702"/>
              <a:gd name="connsiteX12" fmla="*/ 2047033 w 2692682"/>
              <a:gd name="connsiteY12" fmla="*/ 2136690 h 2385702"/>
              <a:gd name="connsiteX13" fmla="*/ 2281514 w 2692682"/>
              <a:gd name="connsiteY13" fmla="*/ 855315 h 2385702"/>
              <a:gd name="connsiteX14" fmla="*/ 1093544 w 2692682"/>
              <a:gd name="connsiteY14" fmla="*/ 320873 h 2385702"/>
              <a:gd name="connsiteX15" fmla="*/ 290227 w 2692682"/>
              <a:gd name="connsiteY15" fmla="*/ 1346340 h 2385702"/>
              <a:gd name="connsiteX16" fmla="*/ 288186 w 2692682"/>
              <a:gd name="connsiteY16" fmla="*/ 1346340 h 2385702"/>
              <a:gd name="connsiteX17" fmla="*/ 278527 w 2692682"/>
              <a:gd name="connsiteY17" fmla="*/ 1394184 h 2385702"/>
              <a:gd name="connsiteX18" fmla="*/ 144959 w 2692682"/>
              <a:gd name="connsiteY18" fmla="*/ 1482718 h 2385702"/>
              <a:gd name="connsiteX19" fmla="*/ 11392 w 2692682"/>
              <a:gd name="connsiteY19" fmla="*/ 1394184 h 2385702"/>
              <a:gd name="connsiteX20" fmla="*/ 1733 w 2692682"/>
              <a:gd name="connsiteY20" fmla="*/ 1346341 h 2385702"/>
              <a:gd name="connsiteX21" fmla="*/ 197 w 2692682"/>
              <a:gd name="connsiteY21" fmla="*/ 1346341 h 2385702"/>
              <a:gd name="connsiteX22" fmla="*/ 464 w 2692682"/>
              <a:gd name="connsiteY22" fmla="*/ 1340058 h 2385702"/>
              <a:gd name="connsiteX23" fmla="*/ 0 w 2692682"/>
              <a:gd name="connsiteY23" fmla="*/ 1337759 h 2385702"/>
              <a:gd name="connsiteX24" fmla="*/ 562 w 2692682"/>
              <a:gd name="connsiteY24" fmla="*/ 1337759 h 2385702"/>
              <a:gd name="connsiteX25" fmla="*/ 5090 w 2692682"/>
              <a:gd name="connsiteY25" fmla="*/ 1231226 h 2385702"/>
              <a:gd name="connsiteX26" fmla="*/ 1024106 w 2692682"/>
              <a:gd name="connsiteY26" fmla="*/ 39280 h 2385702"/>
              <a:gd name="connsiteX27" fmla="*/ 1362467 w 2692682"/>
              <a:gd name="connsiteY27" fmla="*/ 93 h 23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92682" h="2385702">
                <a:moveTo>
                  <a:pt x="1362467" y="93"/>
                </a:moveTo>
                <a:cubicBezTo>
                  <a:pt x="1847938" y="5819"/>
                  <a:pt x="2304345" y="274949"/>
                  <a:pt x="2538294" y="720480"/>
                </a:cubicBezTo>
                <a:cubicBezTo>
                  <a:pt x="2790240" y="1200283"/>
                  <a:pt x="2727296" y="1776327"/>
                  <a:pt x="2397141" y="2188076"/>
                </a:cubicBezTo>
                <a:lnTo>
                  <a:pt x="2245645" y="2347188"/>
                </a:lnTo>
                <a:lnTo>
                  <a:pt x="2246543" y="2348179"/>
                </a:lnTo>
                <a:lnTo>
                  <a:pt x="2242295" y="2350707"/>
                </a:lnTo>
                <a:lnTo>
                  <a:pt x="2239425" y="2353721"/>
                </a:lnTo>
                <a:lnTo>
                  <a:pt x="2238667" y="2352866"/>
                </a:lnTo>
                <a:lnTo>
                  <a:pt x="2197076" y="2377616"/>
                </a:lnTo>
                <a:cubicBezTo>
                  <a:pt x="2143742" y="2396235"/>
                  <a:pt x="2082100" y="2382561"/>
                  <a:pt x="2041790" y="2338059"/>
                </a:cubicBezTo>
                <a:cubicBezTo>
                  <a:pt x="2001480" y="2293557"/>
                  <a:pt x="1993952" y="2230867"/>
                  <a:pt x="2017739" y="2179629"/>
                </a:cubicBezTo>
                <a:lnTo>
                  <a:pt x="2048332" y="2138156"/>
                </a:lnTo>
                <a:lnTo>
                  <a:pt x="2047033" y="2136690"/>
                </a:lnTo>
                <a:cubicBezTo>
                  <a:pt x="2410646" y="1814357"/>
                  <a:pt x="2507418" y="1285525"/>
                  <a:pt x="2281514" y="855315"/>
                </a:cubicBezTo>
                <a:cubicBezTo>
                  <a:pt x="2055610" y="425105"/>
                  <a:pt x="1565327" y="204537"/>
                  <a:pt x="1093544" y="320873"/>
                </a:cubicBezTo>
                <a:cubicBezTo>
                  <a:pt x="621761" y="437208"/>
                  <a:pt x="290227" y="860425"/>
                  <a:pt x="290227" y="1346340"/>
                </a:cubicBezTo>
                <a:lnTo>
                  <a:pt x="288186" y="1346340"/>
                </a:lnTo>
                <a:lnTo>
                  <a:pt x="278527" y="1394184"/>
                </a:lnTo>
                <a:cubicBezTo>
                  <a:pt x="256521" y="1446212"/>
                  <a:pt x="205003" y="1482718"/>
                  <a:pt x="144959" y="1482718"/>
                </a:cubicBezTo>
                <a:cubicBezTo>
                  <a:pt x="84915" y="1482718"/>
                  <a:pt x="33398" y="1446212"/>
                  <a:pt x="11392" y="1394184"/>
                </a:cubicBezTo>
                <a:lnTo>
                  <a:pt x="1733" y="1346341"/>
                </a:lnTo>
                <a:lnTo>
                  <a:pt x="197" y="1346341"/>
                </a:lnTo>
                <a:lnTo>
                  <a:pt x="464" y="1340058"/>
                </a:lnTo>
                <a:lnTo>
                  <a:pt x="0" y="1337759"/>
                </a:lnTo>
                <a:lnTo>
                  <a:pt x="562" y="1337759"/>
                </a:lnTo>
                <a:lnTo>
                  <a:pt x="5090" y="1231226"/>
                </a:lnTo>
                <a:cubicBezTo>
                  <a:pt x="53717" y="661092"/>
                  <a:pt x="460355" y="178293"/>
                  <a:pt x="1024106" y="39280"/>
                </a:cubicBezTo>
                <a:cubicBezTo>
                  <a:pt x="1136856" y="11477"/>
                  <a:pt x="1250436" y="-1229"/>
                  <a:pt x="1362467" y="9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square" rtlCol="0" anchor="ctr">
            <a:noAutofit/>
          </a:bodyP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6" name="矩形 5" descr="無用PPT原创模板，未经授权禁止商用&#10;关注公众号【無用PPT】获取更多模板&#10;联系微信：wuyppt"/>
          <p:cNvSpPr/>
          <p:nvPr/>
        </p:nvSpPr>
        <p:spPr>
          <a:xfrm>
            <a:off x="1244777" y="2353804"/>
            <a:ext cx="1354437" cy="646331"/>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40%</a:t>
            </a:r>
            <a:endPar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7" name="文本框 7" descr="無用PPT原创模板，未经授权禁止商用&#10;关注公众号【無用PPT】获取更多模板&#10;联系微信：wuyppt"/>
          <p:cNvSpPr txBox="1"/>
          <p:nvPr/>
        </p:nvSpPr>
        <p:spPr>
          <a:xfrm>
            <a:off x="2928620" y="2248535"/>
            <a:ext cx="2983230" cy="39878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zh-CN" altLang="en-US" sz="2000" b="1" dirty="0">
                <a:solidFill>
                  <a:srgbClr val="647CF3"/>
                </a:solidFill>
                <a:latin typeface="思源黑体 CN Heavy" panose="020B0A00000000000000" pitchFamily="34" charset="-122"/>
                <a:ea typeface="思源黑体 CN Heavy" panose="020B0A00000000000000" pitchFamily="34" charset="-122"/>
                <a:cs typeface="Open Sans" charset="0"/>
              </a:rPr>
              <a:t>创业团队技术入股</a:t>
            </a:r>
            <a:endParaRPr lang="zh-CN" altLang="en-US" sz="2000" b="1" kern="1200"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8" name="矩形 7" descr="無用PPT原创模板，未经授权禁止商用&#10;关注公众号【無用PPT】获取更多模板&#10;联系微信：wuyppt"/>
          <p:cNvSpPr/>
          <p:nvPr/>
        </p:nvSpPr>
        <p:spPr>
          <a:xfrm>
            <a:off x="3096260" y="2539365"/>
            <a:ext cx="2445385" cy="506730"/>
          </a:xfrm>
          <a:prstGeom prst="rect">
            <a:avLst/>
          </a:prstGeom>
        </p:spPr>
        <p:txBody>
          <a:bodyPr wrap="square">
            <a:spAutoFit/>
          </a:bodyPr>
          <a:lstStyle/>
          <a:p>
            <a:pPr algn="r">
              <a:lnSpc>
                <a:spcPct val="150000"/>
              </a:lnSpc>
            </a:pPr>
            <a:r>
              <a:rPr lang="en-US" altLang="zh-CN" dirty="0">
                <a:solidFill>
                  <a:schemeClr val="bg1">
                    <a:lumMod val="95000"/>
                  </a:schemeClr>
                </a:solidFill>
                <a:latin typeface="思源黑体 Light" panose="020B0300000000000000" pitchFamily="34" charset="-122"/>
                <a:ea typeface="思源黑体 Light" panose="020B0300000000000000" pitchFamily="34" charset="-122"/>
              </a:rPr>
              <a:t>40</a:t>
            </a:r>
            <a:r>
              <a:rPr lang="zh-CN" altLang="en-US" dirty="0">
                <a:solidFill>
                  <a:schemeClr val="bg1">
                    <a:lumMod val="95000"/>
                  </a:schemeClr>
                </a:solidFill>
                <a:latin typeface="思源黑体 Light" panose="020B0300000000000000" pitchFamily="34" charset="-122"/>
                <a:ea typeface="思源黑体 Light" panose="020B0300000000000000" pitchFamily="34" charset="-122"/>
              </a:rPr>
              <a:t>万，持股</a:t>
            </a:r>
            <a:r>
              <a:rPr lang="en-US" altLang="zh-CN" dirty="0">
                <a:solidFill>
                  <a:schemeClr val="bg1">
                    <a:lumMod val="95000"/>
                  </a:schemeClr>
                </a:solidFill>
                <a:latin typeface="思源黑体 Light" panose="020B0300000000000000" pitchFamily="34" charset="-122"/>
                <a:ea typeface="思源黑体 Light" panose="020B0300000000000000" pitchFamily="34" charset="-122"/>
              </a:rPr>
              <a:t>40%</a:t>
            </a:r>
            <a:endParaRPr lang="en-US" altLang="zh-CN"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9" name="文本框 7" descr="無用PPT原创模板，未经授权禁止商用&#10;关注公众号【無用PPT】获取更多模板&#10;联系微信：wuyppt"/>
          <p:cNvSpPr txBox="1"/>
          <p:nvPr/>
        </p:nvSpPr>
        <p:spPr>
          <a:xfrm>
            <a:off x="8883015" y="2248535"/>
            <a:ext cx="2959735" cy="4603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sz="2400" b="1" dirty="0">
                <a:solidFill>
                  <a:srgbClr val="647CF3"/>
                </a:solidFill>
                <a:latin typeface="思源黑体 CN Heavy" panose="020B0A00000000000000" pitchFamily="34" charset="-122"/>
                <a:ea typeface="思源黑体 CN Heavy" panose="020B0A00000000000000" pitchFamily="34" charset="-122"/>
                <a:cs typeface="Open Sans" charset="0"/>
              </a:rPr>
              <a:t>创业团队资金入股</a:t>
            </a:r>
            <a:endParaRPr lang="zh-CN" altLang="en-US" sz="2400" b="1" kern="1200"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10" name="矩形 9" descr="無用PPT原创模板，未经授权禁止商用&#10;关注公众号【無用PPT】获取更多模板&#10;联系微信：wuyppt"/>
          <p:cNvSpPr/>
          <p:nvPr/>
        </p:nvSpPr>
        <p:spPr>
          <a:xfrm>
            <a:off x="9082405" y="2539365"/>
            <a:ext cx="2341880" cy="553085"/>
          </a:xfrm>
          <a:prstGeom prst="rect">
            <a:avLst/>
          </a:prstGeom>
        </p:spPr>
        <p:txBody>
          <a:bodyPr wrap="square">
            <a:spAutoFit/>
          </a:bodyPr>
          <a:lstStyle/>
          <a:p>
            <a:pPr>
              <a:lnSpc>
                <a:spcPct val="150000"/>
              </a:lnSpc>
            </a:pPr>
            <a:r>
              <a:rPr lang="en-US" altLang="zh-CN" sz="2000" dirty="0">
                <a:solidFill>
                  <a:schemeClr val="bg1">
                    <a:lumMod val="95000"/>
                  </a:schemeClr>
                </a:solidFill>
                <a:latin typeface="思源黑体 Light" panose="020B0300000000000000" pitchFamily="34" charset="-122"/>
                <a:ea typeface="思源黑体 Light" panose="020B0300000000000000" pitchFamily="34" charset="-122"/>
              </a:rPr>
              <a:t>30</a:t>
            </a:r>
            <a:r>
              <a:rPr lang="zh-CN" altLang="en-US" sz="2000" dirty="0">
                <a:solidFill>
                  <a:schemeClr val="bg1">
                    <a:lumMod val="95000"/>
                  </a:schemeClr>
                </a:solidFill>
                <a:latin typeface="思源黑体 Light" panose="020B0300000000000000" pitchFamily="34" charset="-122"/>
                <a:ea typeface="思源黑体 Light" panose="020B0300000000000000" pitchFamily="34" charset="-122"/>
              </a:rPr>
              <a:t>万，持股</a:t>
            </a:r>
            <a:r>
              <a:rPr lang="en-US" altLang="zh-CN" sz="2000" dirty="0">
                <a:solidFill>
                  <a:schemeClr val="bg1">
                    <a:lumMod val="95000"/>
                  </a:schemeClr>
                </a:solidFill>
                <a:latin typeface="思源黑体 Light" panose="020B0300000000000000" pitchFamily="34" charset="-122"/>
                <a:ea typeface="思源黑体 Light" panose="020B0300000000000000" pitchFamily="34" charset="-122"/>
              </a:rPr>
              <a:t>30%</a:t>
            </a:r>
            <a:endParaRPr lang="en-US" altLang="zh-CN" sz="2000"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11" name="文本框 7" descr="無用PPT原创模板，未经授权禁止商用&#10;关注公众号【無用PPT】获取更多模板&#10;联系微信：wuyppt"/>
          <p:cNvSpPr txBox="1"/>
          <p:nvPr/>
        </p:nvSpPr>
        <p:spPr>
          <a:xfrm>
            <a:off x="2782570" y="4893310"/>
            <a:ext cx="2440305" cy="46037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zh-CN" altLang="en-US" sz="2400" b="1" dirty="0">
                <a:solidFill>
                  <a:srgbClr val="647CF3"/>
                </a:solidFill>
                <a:latin typeface="思源黑体 CN Heavy" panose="020B0A00000000000000" pitchFamily="34" charset="-122"/>
                <a:ea typeface="思源黑体 CN Heavy" panose="020B0A00000000000000" pitchFamily="34" charset="-122"/>
                <a:cs typeface="Open Sans" charset="0"/>
              </a:rPr>
              <a:t>风险投资</a:t>
            </a:r>
            <a:endParaRPr lang="zh-CN" altLang="en-US" sz="2400" b="1" kern="1200"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12" name="矩形 11" descr="無用PPT原创模板，未经授权禁止商用&#10;关注公众号【無用PPT】获取更多模板&#10;联系微信：wuyppt"/>
          <p:cNvSpPr/>
          <p:nvPr/>
        </p:nvSpPr>
        <p:spPr>
          <a:xfrm>
            <a:off x="2711450" y="5295900"/>
            <a:ext cx="3126105" cy="553085"/>
          </a:xfrm>
          <a:prstGeom prst="rect">
            <a:avLst/>
          </a:prstGeom>
        </p:spPr>
        <p:txBody>
          <a:bodyPr wrap="square">
            <a:spAutoFit/>
          </a:bodyPr>
          <a:lstStyle/>
          <a:p>
            <a:pPr algn="r">
              <a:lnSpc>
                <a:spcPct val="150000"/>
              </a:lnSpc>
            </a:pPr>
            <a:r>
              <a:rPr lang="en-US" altLang="zh-CN" sz="2000" dirty="0">
                <a:solidFill>
                  <a:schemeClr val="bg1">
                    <a:lumMod val="95000"/>
                  </a:schemeClr>
                </a:solidFill>
                <a:latin typeface="思源黑体 Light" panose="020B0300000000000000" pitchFamily="34" charset="-122"/>
                <a:ea typeface="思源黑体 Light" panose="020B0300000000000000" pitchFamily="34" charset="-122"/>
              </a:rPr>
              <a:t>20</a:t>
            </a:r>
            <a:r>
              <a:rPr lang="zh-CN" altLang="en-US" sz="2000" dirty="0">
                <a:solidFill>
                  <a:schemeClr val="bg1">
                    <a:lumMod val="95000"/>
                  </a:schemeClr>
                </a:solidFill>
                <a:latin typeface="思源黑体 Light" panose="020B0300000000000000" pitchFamily="34" charset="-122"/>
                <a:ea typeface="思源黑体 Light" panose="020B0300000000000000" pitchFamily="34" charset="-122"/>
              </a:rPr>
              <a:t>万，持股</a:t>
            </a:r>
            <a:r>
              <a:rPr lang="en-US" altLang="zh-CN" sz="2000" dirty="0">
                <a:solidFill>
                  <a:schemeClr val="bg1">
                    <a:lumMod val="95000"/>
                  </a:schemeClr>
                </a:solidFill>
                <a:latin typeface="思源黑体 Light" panose="020B0300000000000000" pitchFamily="34" charset="-122"/>
                <a:ea typeface="思源黑体 Light" panose="020B0300000000000000" pitchFamily="34" charset="-122"/>
              </a:rPr>
              <a:t>20%</a:t>
            </a:r>
            <a:endParaRPr lang="en-US" altLang="zh-CN" sz="2000" dirty="0">
              <a:solidFill>
                <a:schemeClr val="bg1">
                  <a:lumMod val="95000"/>
                </a:schemeClr>
              </a:solidFill>
              <a:latin typeface="思源黑体 Light" panose="020B0300000000000000" pitchFamily="34" charset="-122"/>
              <a:ea typeface="思源黑体 Light" panose="020B0300000000000000" pitchFamily="34" charset="-122"/>
            </a:endParaRPr>
          </a:p>
        </p:txBody>
      </p:sp>
      <p:grpSp>
        <p:nvGrpSpPr>
          <p:cNvPr id="24" name="组合 23"/>
          <p:cNvGrpSpPr/>
          <p:nvPr/>
        </p:nvGrpSpPr>
        <p:grpSpPr>
          <a:xfrm>
            <a:off x="9063355" y="4893310"/>
            <a:ext cx="2519045" cy="986155"/>
            <a:chOff x="14273" y="7706"/>
            <a:chExt cx="3967" cy="1553"/>
          </a:xfrm>
        </p:grpSpPr>
        <p:sp>
          <p:nvSpPr>
            <p:cNvPr id="13" name="文本框 7" descr="無用PPT原创模板，未经授权禁止商用&#10;关注公众号【無用PPT】获取更多模板&#10;联系微信：wuyppt"/>
            <p:cNvSpPr txBox="1"/>
            <p:nvPr/>
          </p:nvSpPr>
          <p:spPr>
            <a:xfrm>
              <a:off x="14442" y="7706"/>
              <a:ext cx="3799" cy="72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sz="2400" b="1" dirty="0">
                  <a:solidFill>
                    <a:srgbClr val="647CF3"/>
                  </a:solidFill>
                  <a:latin typeface="思源黑体 CN Heavy" panose="020B0A00000000000000" pitchFamily="34" charset="-122"/>
                  <a:ea typeface="思源黑体 CN Heavy" panose="020B0A00000000000000" pitchFamily="34" charset="-122"/>
                  <a:cs typeface="Open Sans" charset="0"/>
                </a:rPr>
                <a:t>银行贷款</a:t>
              </a:r>
              <a:endParaRPr lang="zh-CN" altLang="en-US" sz="2400" b="1" kern="1200" dirty="0">
                <a:solidFill>
                  <a:srgbClr val="647CF3"/>
                </a:solidFill>
                <a:latin typeface="思源黑体 CN Heavy" panose="020B0A00000000000000" pitchFamily="34" charset="-122"/>
                <a:ea typeface="思源黑体 CN Heavy" panose="020B0A00000000000000" pitchFamily="34" charset="-122"/>
                <a:cs typeface="Open Sans" charset="0"/>
              </a:endParaRPr>
            </a:p>
          </p:txBody>
        </p:sp>
        <p:sp>
          <p:nvSpPr>
            <p:cNvPr id="14" name="矩形 13" descr="無用PPT原创模板，未经授权禁止商用&#10;关注公众号【無用PPT】获取更多模板&#10;联系微信：wuyppt"/>
            <p:cNvSpPr/>
            <p:nvPr/>
          </p:nvSpPr>
          <p:spPr>
            <a:xfrm>
              <a:off x="14273" y="8389"/>
              <a:ext cx="3799" cy="871"/>
            </a:xfrm>
            <a:prstGeom prst="rect">
              <a:avLst/>
            </a:prstGeom>
          </p:spPr>
          <p:txBody>
            <a:bodyPr wrap="square">
              <a:spAutoFit/>
            </a:bodyPr>
            <a:lstStyle/>
            <a:p>
              <a:pPr>
                <a:lnSpc>
                  <a:spcPct val="150000"/>
                </a:lnSpc>
              </a:pPr>
              <a:r>
                <a:rPr lang="en-US" altLang="zh-CN" sz="2000" dirty="0">
                  <a:solidFill>
                    <a:schemeClr val="bg1">
                      <a:lumMod val="95000"/>
                    </a:schemeClr>
                  </a:solidFill>
                  <a:latin typeface="思源黑体 Light" panose="020B0300000000000000" pitchFamily="34" charset="-122"/>
                  <a:ea typeface="思源黑体 Light" panose="020B0300000000000000" pitchFamily="34" charset="-122"/>
                </a:rPr>
                <a:t>10</a:t>
              </a:r>
              <a:r>
                <a:rPr lang="zh-CN" altLang="en-US" sz="2000" dirty="0">
                  <a:solidFill>
                    <a:schemeClr val="bg1">
                      <a:lumMod val="95000"/>
                    </a:schemeClr>
                  </a:solidFill>
                  <a:latin typeface="思源黑体 Light" panose="020B0300000000000000" pitchFamily="34" charset="-122"/>
                  <a:ea typeface="思源黑体 Light" panose="020B0300000000000000" pitchFamily="34" charset="-122"/>
                </a:rPr>
                <a:t>万，持股</a:t>
              </a:r>
              <a:r>
                <a:rPr lang="en-US" altLang="zh-CN" sz="2000" dirty="0">
                  <a:solidFill>
                    <a:schemeClr val="bg1">
                      <a:lumMod val="95000"/>
                    </a:schemeClr>
                  </a:solidFill>
                  <a:latin typeface="思源黑体 Light" panose="020B0300000000000000" pitchFamily="34" charset="-122"/>
                  <a:ea typeface="思源黑体 Light" panose="020B0300000000000000" pitchFamily="34" charset="-122"/>
                </a:rPr>
                <a:t>10%</a:t>
              </a:r>
              <a:endParaRPr lang="en-US" altLang="zh-CN" sz="2000" dirty="0">
                <a:solidFill>
                  <a:schemeClr val="bg1">
                    <a:lumMod val="95000"/>
                  </a:schemeClr>
                </a:solidFill>
                <a:latin typeface="思源黑体 Light" panose="020B0300000000000000" pitchFamily="34" charset="-122"/>
                <a:ea typeface="思源黑体 Light" panose="020B0300000000000000" pitchFamily="34" charset="-122"/>
              </a:endParaRPr>
            </a:p>
          </p:txBody>
        </p:sp>
      </p:grpSp>
      <p:sp>
        <p:nvSpPr>
          <p:cNvPr id="15" name="圆: 空心 14" descr="無用PPT原创模板，未经授权禁止商用&#10;关注公众号【無用PPT】获取更多模板&#10;联系微信：wuyppt"/>
          <p:cNvSpPr/>
          <p:nvPr/>
        </p:nvSpPr>
        <p:spPr>
          <a:xfrm flipH="1">
            <a:off x="1083560" y="4508618"/>
            <a:ext cx="1698879" cy="1636372"/>
          </a:xfrm>
          <a:prstGeom prst="donut">
            <a:avLst>
              <a:gd name="adj" fmla="val 5893"/>
            </a:avLst>
          </a:prstGeom>
          <a:gradFill flip="none" rotWithShape="1">
            <a:gsLst>
              <a:gs pos="0">
                <a:srgbClr val="647CF3">
                  <a:alpha val="27000"/>
                </a:srgbClr>
              </a:gs>
              <a:gs pos="100000">
                <a:srgbClr val="647C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descr="無用PPT原创模板，未经授权禁止商用&#10;关注公众号【無用PPT】获取更多模板&#10;联系微信：wuyppt"/>
          <p:cNvSpPr/>
          <p:nvPr/>
        </p:nvSpPr>
        <p:spPr>
          <a:xfrm rot="21240000">
            <a:off x="1075690" y="4462145"/>
            <a:ext cx="1657350" cy="1482725"/>
          </a:xfrm>
          <a:custGeom>
            <a:avLst/>
            <a:gdLst>
              <a:gd name="connsiteX0" fmla="*/ 1362467 w 2692682"/>
              <a:gd name="connsiteY0" fmla="*/ 93 h 2385702"/>
              <a:gd name="connsiteX1" fmla="*/ 2538294 w 2692682"/>
              <a:gd name="connsiteY1" fmla="*/ 720480 h 2385702"/>
              <a:gd name="connsiteX2" fmla="*/ 2397141 w 2692682"/>
              <a:gd name="connsiteY2" fmla="*/ 2188076 h 2385702"/>
              <a:gd name="connsiteX3" fmla="*/ 2245645 w 2692682"/>
              <a:gd name="connsiteY3" fmla="*/ 2347188 h 2385702"/>
              <a:gd name="connsiteX4" fmla="*/ 2246543 w 2692682"/>
              <a:gd name="connsiteY4" fmla="*/ 2348179 h 2385702"/>
              <a:gd name="connsiteX5" fmla="*/ 2242295 w 2692682"/>
              <a:gd name="connsiteY5" fmla="*/ 2350707 h 2385702"/>
              <a:gd name="connsiteX6" fmla="*/ 2239425 w 2692682"/>
              <a:gd name="connsiteY6" fmla="*/ 2353721 h 2385702"/>
              <a:gd name="connsiteX7" fmla="*/ 2238667 w 2692682"/>
              <a:gd name="connsiteY7" fmla="*/ 2352866 h 2385702"/>
              <a:gd name="connsiteX8" fmla="*/ 2197076 w 2692682"/>
              <a:gd name="connsiteY8" fmla="*/ 2377616 h 2385702"/>
              <a:gd name="connsiteX9" fmla="*/ 2041790 w 2692682"/>
              <a:gd name="connsiteY9" fmla="*/ 2338059 h 2385702"/>
              <a:gd name="connsiteX10" fmla="*/ 2017739 w 2692682"/>
              <a:gd name="connsiteY10" fmla="*/ 2179629 h 2385702"/>
              <a:gd name="connsiteX11" fmla="*/ 2048332 w 2692682"/>
              <a:gd name="connsiteY11" fmla="*/ 2138156 h 2385702"/>
              <a:gd name="connsiteX12" fmla="*/ 2047033 w 2692682"/>
              <a:gd name="connsiteY12" fmla="*/ 2136690 h 2385702"/>
              <a:gd name="connsiteX13" fmla="*/ 2281514 w 2692682"/>
              <a:gd name="connsiteY13" fmla="*/ 855315 h 2385702"/>
              <a:gd name="connsiteX14" fmla="*/ 1093544 w 2692682"/>
              <a:gd name="connsiteY14" fmla="*/ 320873 h 2385702"/>
              <a:gd name="connsiteX15" fmla="*/ 290227 w 2692682"/>
              <a:gd name="connsiteY15" fmla="*/ 1346340 h 2385702"/>
              <a:gd name="connsiteX16" fmla="*/ 288186 w 2692682"/>
              <a:gd name="connsiteY16" fmla="*/ 1346340 h 2385702"/>
              <a:gd name="connsiteX17" fmla="*/ 278527 w 2692682"/>
              <a:gd name="connsiteY17" fmla="*/ 1394184 h 2385702"/>
              <a:gd name="connsiteX18" fmla="*/ 144959 w 2692682"/>
              <a:gd name="connsiteY18" fmla="*/ 1482718 h 2385702"/>
              <a:gd name="connsiteX19" fmla="*/ 11392 w 2692682"/>
              <a:gd name="connsiteY19" fmla="*/ 1394184 h 2385702"/>
              <a:gd name="connsiteX20" fmla="*/ 1733 w 2692682"/>
              <a:gd name="connsiteY20" fmla="*/ 1346341 h 2385702"/>
              <a:gd name="connsiteX21" fmla="*/ 197 w 2692682"/>
              <a:gd name="connsiteY21" fmla="*/ 1346341 h 2385702"/>
              <a:gd name="connsiteX22" fmla="*/ 464 w 2692682"/>
              <a:gd name="connsiteY22" fmla="*/ 1340058 h 2385702"/>
              <a:gd name="connsiteX23" fmla="*/ 0 w 2692682"/>
              <a:gd name="connsiteY23" fmla="*/ 1337759 h 2385702"/>
              <a:gd name="connsiteX24" fmla="*/ 562 w 2692682"/>
              <a:gd name="connsiteY24" fmla="*/ 1337759 h 2385702"/>
              <a:gd name="connsiteX25" fmla="*/ 5090 w 2692682"/>
              <a:gd name="connsiteY25" fmla="*/ 1231226 h 2385702"/>
              <a:gd name="connsiteX26" fmla="*/ 1024106 w 2692682"/>
              <a:gd name="connsiteY26" fmla="*/ 39280 h 2385702"/>
              <a:gd name="connsiteX27" fmla="*/ 1362467 w 2692682"/>
              <a:gd name="connsiteY27" fmla="*/ 93 h 23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92682" h="2385702">
                <a:moveTo>
                  <a:pt x="1362467" y="93"/>
                </a:moveTo>
                <a:cubicBezTo>
                  <a:pt x="1847938" y="5819"/>
                  <a:pt x="2304345" y="274949"/>
                  <a:pt x="2538294" y="720480"/>
                </a:cubicBezTo>
                <a:cubicBezTo>
                  <a:pt x="2790240" y="1200283"/>
                  <a:pt x="2727296" y="1776327"/>
                  <a:pt x="2397141" y="2188076"/>
                </a:cubicBezTo>
                <a:lnTo>
                  <a:pt x="2245645" y="2347188"/>
                </a:lnTo>
                <a:lnTo>
                  <a:pt x="2246543" y="2348179"/>
                </a:lnTo>
                <a:lnTo>
                  <a:pt x="2242295" y="2350707"/>
                </a:lnTo>
                <a:lnTo>
                  <a:pt x="2239425" y="2353721"/>
                </a:lnTo>
                <a:lnTo>
                  <a:pt x="2238667" y="2352866"/>
                </a:lnTo>
                <a:lnTo>
                  <a:pt x="2197076" y="2377616"/>
                </a:lnTo>
                <a:cubicBezTo>
                  <a:pt x="2143742" y="2396235"/>
                  <a:pt x="2082100" y="2382561"/>
                  <a:pt x="2041790" y="2338059"/>
                </a:cubicBezTo>
                <a:cubicBezTo>
                  <a:pt x="2001480" y="2293557"/>
                  <a:pt x="1993952" y="2230867"/>
                  <a:pt x="2017739" y="2179629"/>
                </a:cubicBezTo>
                <a:lnTo>
                  <a:pt x="2048332" y="2138156"/>
                </a:lnTo>
                <a:lnTo>
                  <a:pt x="2047033" y="2136690"/>
                </a:lnTo>
                <a:cubicBezTo>
                  <a:pt x="2410646" y="1814357"/>
                  <a:pt x="2507418" y="1285525"/>
                  <a:pt x="2281514" y="855315"/>
                </a:cubicBezTo>
                <a:cubicBezTo>
                  <a:pt x="2055610" y="425105"/>
                  <a:pt x="1565327" y="204537"/>
                  <a:pt x="1093544" y="320873"/>
                </a:cubicBezTo>
                <a:cubicBezTo>
                  <a:pt x="621761" y="437208"/>
                  <a:pt x="290227" y="860425"/>
                  <a:pt x="290227" y="1346340"/>
                </a:cubicBezTo>
                <a:lnTo>
                  <a:pt x="288186" y="1346340"/>
                </a:lnTo>
                <a:lnTo>
                  <a:pt x="278527" y="1394184"/>
                </a:lnTo>
                <a:cubicBezTo>
                  <a:pt x="256521" y="1446212"/>
                  <a:pt x="205003" y="1482718"/>
                  <a:pt x="144959" y="1482718"/>
                </a:cubicBezTo>
                <a:cubicBezTo>
                  <a:pt x="84915" y="1482718"/>
                  <a:pt x="33398" y="1446212"/>
                  <a:pt x="11392" y="1394184"/>
                </a:cubicBezTo>
                <a:lnTo>
                  <a:pt x="1733" y="1346341"/>
                </a:lnTo>
                <a:lnTo>
                  <a:pt x="197" y="1346341"/>
                </a:lnTo>
                <a:lnTo>
                  <a:pt x="464" y="1340058"/>
                </a:lnTo>
                <a:lnTo>
                  <a:pt x="0" y="1337759"/>
                </a:lnTo>
                <a:lnTo>
                  <a:pt x="562" y="1337759"/>
                </a:lnTo>
                <a:lnTo>
                  <a:pt x="5090" y="1231226"/>
                </a:lnTo>
                <a:cubicBezTo>
                  <a:pt x="53717" y="661092"/>
                  <a:pt x="460355" y="178293"/>
                  <a:pt x="1024106" y="39280"/>
                </a:cubicBezTo>
                <a:cubicBezTo>
                  <a:pt x="1136856" y="11477"/>
                  <a:pt x="1250436" y="-1229"/>
                  <a:pt x="1362467" y="9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square" rtlCol="0" anchor="ctr">
            <a:noAutofit/>
          </a:bodyP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7" name="矩形 16" descr="無用PPT原创模板，未经授权禁止商用&#10;关注公众号【無用PPT】获取更多模板&#10;联系微信：wuyppt"/>
          <p:cNvSpPr/>
          <p:nvPr/>
        </p:nvSpPr>
        <p:spPr>
          <a:xfrm>
            <a:off x="1244777" y="5052788"/>
            <a:ext cx="1354437" cy="646331"/>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20%</a:t>
            </a:r>
            <a:endPar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18" name="圆: 空心 17" descr="無用PPT原创模板，未经授权禁止商用&#10;关注公众号【無用PPT】获取更多模板&#10;联系微信：wuyppt"/>
          <p:cNvSpPr/>
          <p:nvPr/>
        </p:nvSpPr>
        <p:spPr>
          <a:xfrm flipH="1">
            <a:off x="6897547" y="1809634"/>
            <a:ext cx="1698879" cy="1636372"/>
          </a:xfrm>
          <a:prstGeom prst="donut">
            <a:avLst>
              <a:gd name="adj" fmla="val 5893"/>
            </a:avLst>
          </a:prstGeom>
          <a:gradFill flip="none" rotWithShape="1">
            <a:gsLst>
              <a:gs pos="0">
                <a:srgbClr val="647CF3">
                  <a:alpha val="27000"/>
                </a:srgbClr>
              </a:gs>
              <a:gs pos="100000">
                <a:srgbClr val="647C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descr="無用PPT原创模板，未经授权禁止商用&#10;关注公众号【無用PPT】获取更多模板&#10;联系微信：wuyppt"/>
          <p:cNvSpPr/>
          <p:nvPr/>
        </p:nvSpPr>
        <p:spPr>
          <a:xfrm>
            <a:off x="6831774" y="1741012"/>
            <a:ext cx="1788558" cy="1526349"/>
          </a:xfrm>
          <a:custGeom>
            <a:avLst/>
            <a:gdLst>
              <a:gd name="connsiteX0" fmla="*/ 1362467 w 2692682"/>
              <a:gd name="connsiteY0" fmla="*/ 93 h 2385702"/>
              <a:gd name="connsiteX1" fmla="*/ 2538294 w 2692682"/>
              <a:gd name="connsiteY1" fmla="*/ 720480 h 2385702"/>
              <a:gd name="connsiteX2" fmla="*/ 2397141 w 2692682"/>
              <a:gd name="connsiteY2" fmla="*/ 2188076 h 2385702"/>
              <a:gd name="connsiteX3" fmla="*/ 2245645 w 2692682"/>
              <a:gd name="connsiteY3" fmla="*/ 2347188 h 2385702"/>
              <a:gd name="connsiteX4" fmla="*/ 2246543 w 2692682"/>
              <a:gd name="connsiteY4" fmla="*/ 2348179 h 2385702"/>
              <a:gd name="connsiteX5" fmla="*/ 2242295 w 2692682"/>
              <a:gd name="connsiteY5" fmla="*/ 2350707 h 2385702"/>
              <a:gd name="connsiteX6" fmla="*/ 2239425 w 2692682"/>
              <a:gd name="connsiteY6" fmla="*/ 2353721 h 2385702"/>
              <a:gd name="connsiteX7" fmla="*/ 2238667 w 2692682"/>
              <a:gd name="connsiteY7" fmla="*/ 2352866 h 2385702"/>
              <a:gd name="connsiteX8" fmla="*/ 2197076 w 2692682"/>
              <a:gd name="connsiteY8" fmla="*/ 2377616 h 2385702"/>
              <a:gd name="connsiteX9" fmla="*/ 2041790 w 2692682"/>
              <a:gd name="connsiteY9" fmla="*/ 2338059 h 2385702"/>
              <a:gd name="connsiteX10" fmla="*/ 2017739 w 2692682"/>
              <a:gd name="connsiteY10" fmla="*/ 2179629 h 2385702"/>
              <a:gd name="connsiteX11" fmla="*/ 2048332 w 2692682"/>
              <a:gd name="connsiteY11" fmla="*/ 2138156 h 2385702"/>
              <a:gd name="connsiteX12" fmla="*/ 2047033 w 2692682"/>
              <a:gd name="connsiteY12" fmla="*/ 2136690 h 2385702"/>
              <a:gd name="connsiteX13" fmla="*/ 2281514 w 2692682"/>
              <a:gd name="connsiteY13" fmla="*/ 855315 h 2385702"/>
              <a:gd name="connsiteX14" fmla="*/ 1093544 w 2692682"/>
              <a:gd name="connsiteY14" fmla="*/ 320873 h 2385702"/>
              <a:gd name="connsiteX15" fmla="*/ 290227 w 2692682"/>
              <a:gd name="connsiteY15" fmla="*/ 1346340 h 2385702"/>
              <a:gd name="connsiteX16" fmla="*/ 288186 w 2692682"/>
              <a:gd name="connsiteY16" fmla="*/ 1346340 h 2385702"/>
              <a:gd name="connsiteX17" fmla="*/ 278527 w 2692682"/>
              <a:gd name="connsiteY17" fmla="*/ 1394184 h 2385702"/>
              <a:gd name="connsiteX18" fmla="*/ 144959 w 2692682"/>
              <a:gd name="connsiteY18" fmla="*/ 1482718 h 2385702"/>
              <a:gd name="connsiteX19" fmla="*/ 11392 w 2692682"/>
              <a:gd name="connsiteY19" fmla="*/ 1394184 h 2385702"/>
              <a:gd name="connsiteX20" fmla="*/ 1733 w 2692682"/>
              <a:gd name="connsiteY20" fmla="*/ 1346341 h 2385702"/>
              <a:gd name="connsiteX21" fmla="*/ 197 w 2692682"/>
              <a:gd name="connsiteY21" fmla="*/ 1346341 h 2385702"/>
              <a:gd name="connsiteX22" fmla="*/ 464 w 2692682"/>
              <a:gd name="connsiteY22" fmla="*/ 1340058 h 2385702"/>
              <a:gd name="connsiteX23" fmla="*/ 0 w 2692682"/>
              <a:gd name="connsiteY23" fmla="*/ 1337759 h 2385702"/>
              <a:gd name="connsiteX24" fmla="*/ 562 w 2692682"/>
              <a:gd name="connsiteY24" fmla="*/ 1337759 h 2385702"/>
              <a:gd name="connsiteX25" fmla="*/ 5090 w 2692682"/>
              <a:gd name="connsiteY25" fmla="*/ 1231226 h 2385702"/>
              <a:gd name="connsiteX26" fmla="*/ 1024106 w 2692682"/>
              <a:gd name="connsiteY26" fmla="*/ 39280 h 2385702"/>
              <a:gd name="connsiteX27" fmla="*/ 1362467 w 2692682"/>
              <a:gd name="connsiteY27" fmla="*/ 93 h 23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92682" h="2385702">
                <a:moveTo>
                  <a:pt x="1362467" y="93"/>
                </a:moveTo>
                <a:cubicBezTo>
                  <a:pt x="1847938" y="5819"/>
                  <a:pt x="2304345" y="274949"/>
                  <a:pt x="2538294" y="720480"/>
                </a:cubicBezTo>
                <a:cubicBezTo>
                  <a:pt x="2790240" y="1200283"/>
                  <a:pt x="2727296" y="1776327"/>
                  <a:pt x="2397141" y="2188076"/>
                </a:cubicBezTo>
                <a:lnTo>
                  <a:pt x="2245645" y="2347188"/>
                </a:lnTo>
                <a:lnTo>
                  <a:pt x="2246543" y="2348179"/>
                </a:lnTo>
                <a:lnTo>
                  <a:pt x="2242295" y="2350707"/>
                </a:lnTo>
                <a:lnTo>
                  <a:pt x="2239425" y="2353721"/>
                </a:lnTo>
                <a:lnTo>
                  <a:pt x="2238667" y="2352866"/>
                </a:lnTo>
                <a:lnTo>
                  <a:pt x="2197076" y="2377616"/>
                </a:lnTo>
                <a:cubicBezTo>
                  <a:pt x="2143742" y="2396235"/>
                  <a:pt x="2082100" y="2382561"/>
                  <a:pt x="2041790" y="2338059"/>
                </a:cubicBezTo>
                <a:cubicBezTo>
                  <a:pt x="2001480" y="2293557"/>
                  <a:pt x="1993952" y="2230867"/>
                  <a:pt x="2017739" y="2179629"/>
                </a:cubicBezTo>
                <a:lnTo>
                  <a:pt x="2048332" y="2138156"/>
                </a:lnTo>
                <a:lnTo>
                  <a:pt x="2047033" y="2136690"/>
                </a:lnTo>
                <a:cubicBezTo>
                  <a:pt x="2410646" y="1814357"/>
                  <a:pt x="2507418" y="1285525"/>
                  <a:pt x="2281514" y="855315"/>
                </a:cubicBezTo>
                <a:cubicBezTo>
                  <a:pt x="2055610" y="425105"/>
                  <a:pt x="1565327" y="204537"/>
                  <a:pt x="1093544" y="320873"/>
                </a:cubicBezTo>
                <a:cubicBezTo>
                  <a:pt x="621761" y="437208"/>
                  <a:pt x="290227" y="860425"/>
                  <a:pt x="290227" y="1346340"/>
                </a:cubicBezTo>
                <a:lnTo>
                  <a:pt x="288186" y="1346340"/>
                </a:lnTo>
                <a:lnTo>
                  <a:pt x="278527" y="1394184"/>
                </a:lnTo>
                <a:cubicBezTo>
                  <a:pt x="256521" y="1446212"/>
                  <a:pt x="205003" y="1482718"/>
                  <a:pt x="144959" y="1482718"/>
                </a:cubicBezTo>
                <a:cubicBezTo>
                  <a:pt x="84915" y="1482718"/>
                  <a:pt x="33398" y="1446212"/>
                  <a:pt x="11392" y="1394184"/>
                </a:cubicBezTo>
                <a:lnTo>
                  <a:pt x="1733" y="1346341"/>
                </a:lnTo>
                <a:lnTo>
                  <a:pt x="197" y="1346341"/>
                </a:lnTo>
                <a:lnTo>
                  <a:pt x="464" y="1340058"/>
                </a:lnTo>
                <a:lnTo>
                  <a:pt x="0" y="1337759"/>
                </a:lnTo>
                <a:lnTo>
                  <a:pt x="562" y="1337759"/>
                </a:lnTo>
                <a:lnTo>
                  <a:pt x="5090" y="1231226"/>
                </a:lnTo>
                <a:cubicBezTo>
                  <a:pt x="53717" y="661092"/>
                  <a:pt x="460355" y="178293"/>
                  <a:pt x="1024106" y="39280"/>
                </a:cubicBezTo>
                <a:cubicBezTo>
                  <a:pt x="1136856" y="11477"/>
                  <a:pt x="1250436" y="-1229"/>
                  <a:pt x="1362467" y="9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square" rtlCol="0" anchor="ctr">
            <a:noAutofit/>
          </a:bodyP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0" name="矩形 19" descr="無用PPT原创模板，未经授权禁止商用&#10;关注公众号【無用PPT】获取更多模板&#10;联系微信：wuyppt"/>
          <p:cNvSpPr/>
          <p:nvPr/>
        </p:nvSpPr>
        <p:spPr>
          <a:xfrm>
            <a:off x="7058764" y="2353804"/>
            <a:ext cx="1354437" cy="646331"/>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30%</a:t>
            </a:r>
            <a:endPar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21" name="圆: 空心 20" descr="無用PPT原创模板，未经授权禁止商用&#10;关注公众号【無用PPT】获取更多模板&#10;联系微信：wuyppt"/>
          <p:cNvSpPr/>
          <p:nvPr/>
        </p:nvSpPr>
        <p:spPr>
          <a:xfrm flipH="1">
            <a:off x="6897547" y="4508618"/>
            <a:ext cx="1698879" cy="1636372"/>
          </a:xfrm>
          <a:prstGeom prst="donut">
            <a:avLst>
              <a:gd name="adj" fmla="val 5893"/>
            </a:avLst>
          </a:prstGeom>
          <a:gradFill flip="none" rotWithShape="1">
            <a:gsLst>
              <a:gs pos="0">
                <a:srgbClr val="647CF3">
                  <a:alpha val="27000"/>
                </a:srgbClr>
              </a:gs>
              <a:gs pos="100000">
                <a:srgbClr val="647C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descr="無用PPT原创模板，未经授权禁止商用&#10;关注公众号【無用PPT】获取更多模板&#10;联系微信：wuyppt"/>
          <p:cNvSpPr/>
          <p:nvPr/>
        </p:nvSpPr>
        <p:spPr>
          <a:xfrm>
            <a:off x="6831774" y="4439996"/>
            <a:ext cx="1788558" cy="1526349"/>
          </a:xfrm>
          <a:custGeom>
            <a:avLst/>
            <a:gdLst>
              <a:gd name="connsiteX0" fmla="*/ 1362467 w 2692682"/>
              <a:gd name="connsiteY0" fmla="*/ 93 h 2385702"/>
              <a:gd name="connsiteX1" fmla="*/ 2538294 w 2692682"/>
              <a:gd name="connsiteY1" fmla="*/ 720480 h 2385702"/>
              <a:gd name="connsiteX2" fmla="*/ 2397141 w 2692682"/>
              <a:gd name="connsiteY2" fmla="*/ 2188076 h 2385702"/>
              <a:gd name="connsiteX3" fmla="*/ 2245645 w 2692682"/>
              <a:gd name="connsiteY3" fmla="*/ 2347188 h 2385702"/>
              <a:gd name="connsiteX4" fmla="*/ 2246543 w 2692682"/>
              <a:gd name="connsiteY4" fmla="*/ 2348179 h 2385702"/>
              <a:gd name="connsiteX5" fmla="*/ 2242295 w 2692682"/>
              <a:gd name="connsiteY5" fmla="*/ 2350707 h 2385702"/>
              <a:gd name="connsiteX6" fmla="*/ 2239425 w 2692682"/>
              <a:gd name="connsiteY6" fmla="*/ 2353721 h 2385702"/>
              <a:gd name="connsiteX7" fmla="*/ 2238667 w 2692682"/>
              <a:gd name="connsiteY7" fmla="*/ 2352866 h 2385702"/>
              <a:gd name="connsiteX8" fmla="*/ 2197076 w 2692682"/>
              <a:gd name="connsiteY8" fmla="*/ 2377616 h 2385702"/>
              <a:gd name="connsiteX9" fmla="*/ 2041790 w 2692682"/>
              <a:gd name="connsiteY9" fmla="*/ 2338059 h 2385702"/>
              <a:gd name="connsiteX10" fmla="*/ 2017739 w 2692682"/>
              <a:gd name="connsiteY10" fmla="*/ 2179629 h 2385702"/>
              <a:gd name="connsiteX11" fmla="*/ 2048332 w 2692682"/>
              <a:gd name="connsiteY11" fmla="*/ 2138156 h 2385702"/>
              <a:gd name="connsiteX12" fmla="*/ 2047033 w 2692682"/>
              <a:gd name="connsiteY12" fmla="*/ 2136690 h 2385702"/>
              <a:gd name="connsiteX13" fmla="*/ 2281514 w 2692682"/>
              <a:gd name="connsiteY13" fmla="*/ 855315 h 2385702"/>
              <a:gd name="connsiteX14" fmla="*/ 1093544 w 2692682"/>
              <a:gd name="connsiteY14" fmla="*/ 320873 h 2385702"/>
              <a:gd name="connsiteX15" fmla="*/ 290227 w 2692682"/>
              <a:gd name="connsiteY15" fmla="*/ 1346340 h 2385702"/>
              <a:gd name="connsiteX16" fmla="*/ 288186 w 2692682"/>
              <a:gd name="connsiteY16" fmla="*/ 1346340 h 2385702"/>
              <a:gd name="connsiteX17" fmla="*/ 278527 w 2692682"/>
              <a:gd name="connsiteY17" fmla="*/ 1394184 h 2385702"/>
              <a:gd name="connsiteX18" fmla="*/ 144959 w 2692682"/>
              <a:gd name="connsiteY18" fmla="*/ 1482718 h 2385702"/>
              <a:gd name="connsiteX19" fmla="*/ 11392 w 2692682"/>
              <a:gd name="connsiteY19" fmla="*/ 1394184 h 2385702"/>
              <a:gd name="connsiteX20" fmla="*/ 1733 w 2692682"/>
              <a:gd name="connsiteY20" fmla="*/ 1346341 h 2385702"/>
              <a:gd name="connsiteX21" fmla="*/ 197 w 2692682"/>
              <a:gd name="connsiteY21" fmla="*/ 1346341 h 2385702"/>
              <a:gd name="connsiteX22" fmla="*/ 464 w 2692682"/>
              <a:gd name="connsiteY22" fmla="*/ 1340058 h 2385702"/>
              <a:gd name="connsiteX23" fmla="*/ 0 w 2692682"/>
              <a:gd name="connsiteY23" fmla="*/ 1337759 h 2385702"/>
              <a:gd name="connsiteX24" fmla="*/ 562 w 2692682"/>
              <a:gd name="connsiteY24" fmla="*/ 1337759 h 2385702"/>
              <a:gd name="connsiteX25" fmla="*/ 5090 w 2692682"/>
              <a:gd name="connsiteY25" fmla="*/ 1231226 h 2385702"/>
              <a:gd name="connsiteX26" fmla="*/ 1024106 w 2692682"/>
              <a:gd name="connsiteY26" fmla="*/ 39280 h 2385702"/>
              <a:gd name="connsiteX27" fmla="*/ 1362467 w 2692682"/>
              <a:gd name="connsiteY27" fmla="*/ 93 h 23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92682" h="2385702">
                <a:moveTo>
                  <a:pt x="1362467" y="93"/>
                </a:moveTo>
                <a:cubicBezTo>
                  <a:pt x="1847938" y="5819"/>
                  <a:pt x="2304345" y="274949"/>
                  <a:pt x="2538294" y="720480"/>
                </a:cubicBezTo>
                <a:cubicBezTo>
                  <a:pt x="2790240" y="1200283"/>
                  <a:pt x="2727296" y="1776327"/>
                  <a:pt x="2397141" y="2188076"/>
                </a:cubicBezTo>
                <a:lnTo>
                  <a:pt x="2245645" y="2347188"/>
                </a:lnTo>
                <a:lnTo>
                  <a:pt x="2246543" y="2348179"/>
                </a:lnTo>
                <a:lnTo>
                  <a:pt x="2242295" y="2350707"/>
                </a:lnTo>
                <a:lnTo>
                  <a:pt x="2239425" y="2353721"/>
                </a:lnTo>
                <a:lnTo>
                  <a:pt x="2238667" y="2352866"/>
                </a:lnTo>
                <a:lnTo>
                  <a:pt x="2197076" y="2377616"/>
                </a:lnTo>
                <a:cubicBezTo>
                  <a:pt x="2143742" y="2396235"/>
                  <a:pt x="2082100" y="2382561"/>
                  <a:pt x="2041790" y="2338059"/>
                </a:cubicBezTo>
                <a:cubicBezTo>
                  <a:pt x="2001480" y="2293557"/>
                  <a:pt x="1993952" y="2230867"/>
                  <a:pt x="2017739" y="2179629"/>
                </a:cubicBezTo>
                <a:lnTo>
                  <a:pt x="2048332" y="2138156"/>
                </a:lnTo>
                <a:lnTo>
                  <a:pt x="2047033" y="2136690"/>
                </a:lnTo>
                <a:cubicBezTo>
                  <a:pt x="2410646" y="1814357"/>
                  <a:pt x="2507418" y="1285525"/>
                  <a:pt x="2281514" y="855315"/>
                </a:cubicBezTo>
                <a:cubicBezTo>
                  <a:pt x="2055610" y="425105"/>
                  <a:pt x="1565327" y="204537"/>
                  <a:pt x="1093544" y="320873"/>
                </a:cubicBezTo>
                <a:cubicBezTo>
                  <a:pt x="621761" y="437208"/>
                  <a:pt x="290227" y="860425"/>
                  <a:pt x="290227" y="1346340"/>
                </a:cubicBezTo>
                <a:lnTo>
                  <a:pt x="288186" y="1346340"/>
                </a:lnTo>
                <a:lnTo>
                  <a:pt x="278527" y="1394184"/>
                </a:lnTo>
                <a:cubicBezTo>
                  <a:pt x="256521" y="1446212"/>
                  <a:pt x="205003" y="1482718"/>
                  <a:pt x="144959" y="1482718"/>
                </a:cubicBezTo>
                <a:cubicBezTo>
                  <a:pt x="84915" y="1482718"/>
                  <a:pt x="33398" y="1446212"/>
                  <a:pt x="11392" y="1394184"/>
                </a:cubicBezTo>
                <a:lnTo>
                  <a:pt x="1733" y="1346341"/>
                </a:lnTo>
                <a:lnTo>
                  <a:pt x="197" y="1346341"/>
                </a:lnTo>
                <a:lnTo>
                  <a:pt x="464" y="1340058"/>
                </a:lnTo>
                <a:lnTo>
                  <a:pt x="0" y="1337759"/>
                </a:lnTo>
                <a:lnTo>
                  <a:pt x="562" y="1337759"/>
                </a:lnTo>
                <a:lnTo>
                  <a:pt x="5090" y="1231226"/>
                </a:lnTo>
                <a:cubicBezTo>
                  <a:pt x="53717" y="661092"/>
                  <a:pt x="460355" y="178293"/>
                  <a:pt x="1024106" y="39280"/>
                </a:cubicBezTo>
                <a:cubicBezTo>
                  <a:pt x="1136856" y="11477"/>
                  <a:pt x="1250436" y="-1229"/>
                  <a:pt x="1362467" y="9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wrap="square" rtlCol="0" anchor="ctr">
            <a:noAutofit/>
          </a:bodyP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3" name="矩形 22" descr="無用PPT原创模板，未经授权禁止商用&#10;关注公众号【無用PPT】获取更多模板&#10;联系微信：wuyppt"/>
          <p:cNvSpPr/>
          <p:nvPr/>
        </p:nvSpPr>
        <p:spPr>
          <a:xfrm>
            <a:off x="7058764" y="5052788"/>
            <a:ext cx="1354437" cy="646331"/>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10%</a:t>
            </a:r>
            <a:endPar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圆角 59"/>
          <p:cNvSpPr/>
          <p:nvPr/>
        </p:nvSpPr>
        <p:spPr>
          <a:xfrm>
            <a:off x="191693" y="2078873"/>
            <a:ext cx="11808614" cy="4301176"/>
          </a:xfrm>
          <a:prstGeom prst="roundRect">
            <a:avLst>
              <a:gd name="adj" fmla="val 8036"/>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2711676" y="2384858"/>
            <a:ext cx="2110162" cy="430887"/>
          </a:xfrm>
          <a:prstGeom prst="rect">
            <a:avLst/>
          </a:prstGeom>
          <a:noFill/>
        </p:spPr>
        <p:txBody>
          <a:bodyPr wrap="square" rtlCol="0">
            <a:spAutoFit/>
          </a:bodyPr>
          <a:lstStyle/>
          <a:p>
            <a:pPr algn="ctr" fontAlgn="base"/>
            <a:r>
              <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rPr>
              <a:t>第一年</a:t>
            </a:r>
            <a:endPar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endParaRPr>
          </a:p>
        </p:txBody>
      </p:sp>
      <p:grpSp>
        <p:nvGrpSpPr>
          <p:cNvPr id="47" name="组合 46"/>
          <p:cNvGrpSpPr/>
          <p:nvPr/>
        </p:nvGrpSpPr>
        <p:grpSpPr>
          <a:xfrm>
            <a:off x="3154006" y="3146467"/>
            <a:ext cx="1225502" cy="3091006"/>
            <a:chOff x="7549505" y="2344110"/>
            <a:chExt cx="1225502" cy="3091006"/>
          </a:xfrm>
        </p:grpSpPr>
        <p:sp>
          <p:nvSpPr>
            <p:cNvPr id="7" name="文本框 6"/>
            <p:cNvSpPr txBox="1"/>
            <p:nvPr/>
          </p:nvSpPr>
          <p:spPr>
            <a:xfrm>
              <a:off x="7549505" y="2344110"/>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5000</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0" name="文本框 9"/>
            <p:cNvSpPr txBox="1"/>
            <p:nvPr/>
          </p:nvSpPr>
          <p:spPr>
            <a:xfrm>
              <a:off x="7549505" y="3016834"/>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50</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3" name="文本框 12"/>
            <p:cNvSpPr txBox="1"/>
            <p:nvPr/>
          </p:nvSpPr>
          <p:spPr>
            <a:xfrm>
              <a:off x="7549505" y="3689558"/>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7</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6" name="文本框 15"/>
            <p:cNvSpPr txBox="1"/>
            <p:nvPr/>
          </p:nvSpPr>
          <p:spPr>
            <a:xfrm>
              <a:off x="7549505" y="4362282"/>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43</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9" name="文本框 18"/>
            <p:cNvSpPr txBox="1"/>
            <p:nvPr/>
          </p:nvSpPr>
          <p:spPr>
            <a:xfrm>
              <a:off x="7549505" y="5035006"/>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12.5</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grpSp>
      <p:sp>
        <p:nvSpPr>
          <p:cNvPr id="5" name="文本框 4"/>
          <p:cNvSpPr txBox="1"/>
          <p:nvPr/>
        </p:nvSpPr>
        <p:spPr>
          <a:xfrm>
            <a:off x="4513835" y="2394052"/>
            <a:ext cx="2365674" cy="430887"/>
          </a:xfrm>
          <a:prstGeom prst="rect">
            <a:avLst/>
          </a:prstGeom>
          <a:noFill/>
        </p:spPr>
        <p:txBody>
          <a:bodyPr wrap="square" rtlCol="0">
            <a:spAutoFit/>
          </a:bodyPr>
          <a:lstStyle/>
          <a:p>
            <a:pPr algn="ctr" fontAlgn="base"/>
            <a:r>
              <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rPr>
              <a:t>第二年</a:t>
            </a:r>
            <a:endPar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endParaRPr>
          </a:p>
        </p:txBody>
      </p:sp>
      <p:grpSp>
        <p:nvGrpSpPr>
          <p:cNvPr id="48" name="组合 47"/>
          <p:cNvGrpSpPr/>
          <p:nvPr/>
        </p:nvGrpSpPr>
        <p:grpSpPr>
          <a:xfrm>
            <a:off x="5083921" y="3149975"/>
            <a:ext cx="1225502" cy="3091006"/>
            <a:chOff x="9148434" y="2344110"/>
            <a:chExt cx="1225502" cy="3091006"/>
          </a:xfrm>
        </p:grpSpPr>
        <p:sp>
          <p:nvSpPr>
            <p:cNvPr id="8" name="文本框 7"/>
            <p:cNvSpPr txBox="1"/>
            <p:nvPr/>
          </p:nvSpPr>
          <p:spPr>
            <a:xfrm>
              <a:off x="9148434" y="2344110"/>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10000</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1" name="文本框 10"/>
            <p:cNvSpPr txBox="1"/>
            <p:nvPr/>
          </p:nvSpPr>
          <p:spPr>
            <a:xfrm>
              <a:off x="9148434" y="3016834"/>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75</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4" name="文本框 13"/>
            <p:cNvSpPr txBox="1"/>
            <p:nvPr/>
          </p:nvSpPr>
          <p:spPr>
            <a:xfrm>
              <a:off x="9148434" y="3689558"/>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8</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7" name="文本框 16"/>
            <p:cNvSpPr txBox="1"/>
            <p:nvPr/>
          </p:nvSpPr>
          <p:spPr>
            <a:xfrm>
              <a:off x="9148434" y="4362282"/>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67</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20" name="文本框 19"/>
            <p:cNvSpPr txBox="1"/>
            <p:nvPr/>
          </p:nvSpPr>
          <p:spPr>
            <a:xfrm>
              <a:off x="9148434" y="5035006"/>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31.96</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grpSp>
      <p:sp>
        <p:nvSpPr>
          <p:cNvPr id="6" name="文本框 5"/>
          <p:cNvSpPr txBox="1"/>
          <p:nvPr/>
        </p:nvSpPr>
        <p:spPr>
          <a:xfrm>
            <a:off x="6640007" y="2369010"/>
            <a:ext cx="2365674" cy="430887"/>
          </a:xfrm>
          <a:prstGeom prst="rect">
            <a:avLst/>
          </a:prstGeom>
          <a:noFill/>
        </p:spPr>
        <p:txBody>
          <a:bodyPr wrap="square" rtlCol="0">
            <a:spAutoFit/>
          </a:bodyPr>
          <a:lstStyle/>
          <a:p>
            <a:pPr algn="ctr" fontAlgn="base"/>
            <a:r>
              <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rPr>
              <a:t>第三年</a:t>
            </a:r>
            <a:endPar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endParaRPr>
          </a:p>
        </p:txBody>
      </p:sp>
      <p:grpSp>
        <p:nvGrpSpPr>
          <p:cNvPr id="49" name="组合 48"/>
          <p:cNvGrpSpPr/>
          <p:nvPr/>
        </p:nvGrpSpPr>
        <p:grpSpPr>
          <a:xfrm>
            <a:off x="7210093" y="3140780"/>
            <a:ext cx="1225502" cy="3091006"/>
            <a:chOff x="10651860" y="2344110"/>
            <a:chExt cx="1225502" cy="3091006"/>
          </a:xfrm>
        </p:grpSpPr>
        <p:sp>
          <p:nvSpPr>
            <p:cNvPr id="9" name="文本框 8"/>
            <p:cNvSpPr txBox="1"/>
            <p:nvPr/>
          </p:nvSpPr>
          <p:spPr>
            <a:xfrm>
              <a:off x="10651860" y="2344110"/>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15000</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2" name="文本框 11"/>
            <p:cNvSpPr txBox="1"/>
            <p:nvPr/>
          </p:nvSpPr>
          <p:spPr>
            <a:xfrm>
              <a:off x="10651860" y="3016834"/>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100</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5" name="文本框 14"/>
            <p:cNvSpPr txBox="1"/>
            <p:nvPr/>
          </p:nvSpPr>
          <p:spPr>
            <a:xfrm>
              <a:off x="10651860" y="3689558"/>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8.5</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18" name="文本框 17"/>
            <p:cNvSpPr txBox="1"/>
            <p:nvPr/>
          </p:nvSpPr>
          <p:spPr>
            <a:xfrm>
              <a:off x="10651860" y="4362282"/>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91.5</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21" name="文本框 20"/>
            <p:cNvSpPr txBox="1"/>
            <p:nvPr/>
          </p:nvSpPr>
          <p:spPr>
            <a:xfrm>
              <a:off x="10651860" y="5035006"/>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48.35</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grpSp>
      <p:grpSp>
        <p:nvGrpSpPr>
          <p:cNvPr id="50" name="组合 49"/>
          <p:cNvGrpSpPr/>
          <p:nvPr/>
        </p:nvGrpSpPr>
        <p:grpSpPr>
          <a:xfrm>
            <a:off x="466187" y="3102118"/>
            <a:ext cx="2245489" cy="3124356"/>
            <a:chOff x="4930589" y="2344110"/>
            <a:chExt cx="2245489" cy="3124356"/>
          </a:xfrm>
        </p:grpSpPr>
        <p:sp>
          <p:nvSpPr>
            <p:cNvPr id="25" name="文本框 24"/>
            <p:cNvSpPr txBox="1"/>
            <p:nvPr/>
          </p:nvSpPr>
          <p:spPr>
            <a:xfrm>
              <a:off x="4930589" y="2344110"/>
              <a:ext cx="2245489" cy="400110"/>
            </a:xfrm>
            <a:prstGeom prst="rect">
              <a:avLst/>
            </a:prstGeom>
            <a:noFill/>
          </p:spPr>
          <p:txBody>
            <a:bodyPr wrap="square" rtlCol="0">
              <a:spAutoFit/>
            </a:bodyPr>
            <a:lstStyle/>
            <a:p>
              <a:pPr algn="r" fontAlgn="base"/>
              <a:r>
                <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rPr>
                <a:t>销售量（单位：单）</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26" name="文本框 25"/>
            <p:cNvSpPr txBox="1"/>
            <p:nvPr/>
          </p:nvSpPr>
          <p:spPr>
            <a:xfrm>
              <a:off x="5348408" y="3046546"/>
              <a:ext cx="1409849" cy="400110"/>
            </a:xfrm>
            <a:prstGeom prst="rect">
              <a:avLst/>
            </a:prstGeom>
            <a:noFill/>
          </p:spPr>
          <p:txBody>
            <a:bodyPr wrap="square" rtlCol="0">
              <a:spAutoFit/>
            </a:bodyPr>
            <a:lstStyle/>
            <a:p>
              <a:pPr algn="r" fontAlgn="base"/>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销售收入</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27" name="文本框 26"/>
            <p:cNvSpPr txBox="1"/>
            <p:nvPr/>
          </p:nvSpPr>
          <p:spPr>
            <a:xfrm>
              <a:off x="5527707" y="3645021"/>
              <a:ext cx="1225502" cy="400110"/>
            </a:xfrm>
            <a:prstGeom prst="rect">
              <a:avLst/>
            </a:prstGeom>
            <a:noFill/>
          </p:spPr>
          <p:txBody>
            <a:bodyPr wrap="square" rtlCol="0">
              <a:spAutoFit/>
            </a:bodyPr>
            <a:lstStyle/>
            <a:p>
              <a:pPr algn="r" fontAlgn="base"/>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销售成本</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28" name="文本框 27"/>
            <p:cNvSpPr txBox="1"/>
            <p:nvPr/>
          </p:nvSpPr>
          <p:spPr>
            <a:xfrm>
              <a:off x="5600095" y="4400944"/>
              <a:ext cx="1225502" cy="400110"/>
            </a:xfrm>
            <a:prstGeom prst="rect">
              <a:avLst/>
            </a:prstGeom>
            <a:noFill/>
          </p:spPr>
          <p:txBody>
            <a:bodyPr wrap="square" rtlCol="0">
              <a:spAutoFit/>
            </a:bodyPr>
            <a:lstStyle/>
            <a:p>
              <a:pPr algn="r" fontAlgn="base"/>
              <a:r>
                <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rPr>
                <a:t>销售利润</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29" name="文本框 28"/>
            <p:cNvSpPr txBox="1"/>
            <p:nvPr/>
          </p:nvSpPr>
          <p:spPr>
            <a:xfrm>
              <a:off x="5700961" y="5068356"/>
              <a:ext cx="1023769" cy="400110"/>
            </a:xfrm>
            <a:prstGeom prst="rect">
              <a:avLst/>
            </a:prstGeom>
            <a:noFill/>
          </p:spPr>
          <p:txBody>
            <a:bodyPr wrap="square" rtlCol="0">
              <a:spAutoFit/>
            </a:bodyPr>
            <a:lstStyle/>
            <a:p>
              <a:pPr algn="r" fontAlgn="base"/>
              <a:r>
                <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rPr>
                <a:t>净利润</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grpSp>
      <p:sp>
        <p:nvSpPr>
          <p:cNvPr id="36" name="文本框 35"/>
          <p:cNvSpPr txBox="1"/>
          <p:nvPr/>
        </p:nvSpPr>
        <p:spPr>
          <a:xfrm>
            <a:off x="361531" y="328779"/>
            <a:ext cx="3221799" cy="583565"/>
          </a:xfrm>
          <a:prstGeom prst="rect">
            <a:avLst/>
          </a:prstGeom>
          <a:noFill/>
        </p:spPr>
        <p:txBody>
          <a:bodyPr wrap="square" rtlCol="0">
            <a:spAutoFit/>
          </a:bodyPr>
          <a:lstStyle/>
          <a:p>
            <a:pPr algn="ctr"/>
            <a:r>
              <a:rPr lang="zh-CN" altLang="en-US" sz="3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项目收入预测</a:t>
            </a:r>
            <a:endParaRPr lang="en-US" altLang="zh-CN" sz="3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45" name="文本框 44"/>
          <p:cNvSpPr txBox="1"/>
          <p:nvPr/>
        </p:nvSpPr>
        <p:spPr>
          <a:xfrm>
            <a:off x="880268" y="938986"/>
            <a:ext cx="4788222" cy="96128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预计三年后，收入达到</a:t>
            </a:r>
            <a:r>
              <a:rPr kumimoji="0" lang="en-US" altLang="zh-CN" sz="20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100</a:t>
            </a:r>
            <a:r>
              <a:rPr kumimoji="0" lang="zh-CN" altLang="en-US" sz="20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万，</a:t>
            </a:r>
            <a:endParaRPr kumimoji="0" lang="en-US" altLang="zh-CN" sz="20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利润近</a:t>
            </a:r>
            <a:r>
              <a:rPr kumimoji="0" lang="en-US" altLang="zh-CN" sz="20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40</a:t>
            </a:r>
            <a:r>
              <a:rPr kumimoji="0" lang="zh-CN" altLang="en-US" sz="20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rPr>
              <a:t>万元</a:t>
            </a:r>
            <a:endParaRPr kumimoji="0" lang="en-US" altLang="zh-CN" sz="2000" b="0" i="0" u="none" strike="noStrike" kern="1200" cap="none" spc="0" normalizeH="0" baseline="0" noProof="0" dirty="0">
              <a:ln>
                <a:noFill/>
              </a:ln>
              <a:solidFill>
                <a:prstClr val="white">
                  <a:lumMod val="95000"/>
                </a:prstClr>
              </a:solidFill>
              <a:effectLst/>
              <a:uLnTx/>
              <a:uFillTx/>
              <a:latin typeface="思源黑体 Light" panose="020B0300000000000000" pitchFamily="34" charset="-122"/>
              <a:ea typeface="思源黑体 Light" panose="020B0300000000000000" pitchFamily="34" charset="-122"/>
              <a:cs typeface="+mn-cs"/>
            </a:endParaRPr>
          </a:p>
        </p:txBody>
      </p:sp>
      <p:sp>
        <p:nvSpPr>
          <p:cNvPr id="2" name="文本框 1"/>
          <p:cNvSpPr txBox="1"/>
          <p:nvPr/>
        </p:nvSpPr>
        <p:spPr>
          <a:xfrm>
            <a:off x="816178" y="2384857"/>
            <a:ext cx="1895498" cy="400110"/>
          </a:xfrm>
          <a:prstGeom prst="rect">
            <a:avLst/>
          </a:prstGeom>
          <a:noFill/>
        </p:spPr>
        <p:txBody>
          <a:bodyPr wrap="square" rtlCol="0">
            <a:spAutoFit/>
          </a:bodyPr>
          <a:lstStyle/>
          <a:p>
            <a:r>
              <a:rPr lang="zh-CN" altLang="en-US" sz="2000" dirty="0">
                <a:solidFill>
                  <a:schemeClr val="bg1"/>
                </a:solidFill>
                <a:latin typeface="微软雅黑" panose="020B0503020204020204" charset="-122"/>
                <a:ea typeface="微软雅黑" panose="020B0503020204020204" charset="-122"/>
              </a:rPr>
              <a:t>（单位：万元）</a:t>
            </a:r>
            <a:endParaRPr lang="zh-CN" altLang="en-US" sz="2000" dirty="0">
              <a:solidFill>
                <a:schemeClr val="bg1"/>
              </a:solidFill>
              <a:latin typeface="微软雅黑" panose="020B0503020204020204" charset="-122"/>
              <a:ea typeface="微软雅黑" panose="020B0503020204020204" charset="-122"/>
            </a:endParaRPr>
          </a:p>
        </p:txBody>
      </p:sp>
      <p:sp>
        <p:nvSpPr>
          <p:cNvPr id="40" name="文本框 39"/>
          <p:cNvSpPr txBox="1"/>
          <p:nvPr/>
        </p:nvSpPr>
        <p:spPr>
          <a:xfrm>
            <a:off x="8416723" y="2384857"/>
            <a:ext cx="2365674" cy="430887"/>
          </a:xfrm>
          <a:prstGeom prst="rect">
            <a:avLst/>
          </a:prstGeom>
          <a:noFill/>
        </p:spPr>
        <p:txBody>
          <a:bodyPr wrap="square" rtlCol="0">
            <a:spAutoFit/>
          </a:bodyPr>
          <a:lstStyle/>
          <a:p>
            <a:pPr algn="ctr" fontAlgn="base"/>
            <a:r>
              <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rPr>
              <a:t>第四年</a:t>
            </a:r>
            <a:endPar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endParaRPr>
          </a:p>
        </p:txBody>
      </p:sp>
      <p:grpSp>
        <p:nvGrpSpPr>
          <p:cNvPr id="41" name="组合 40"/>
          <p:cNvGrpSpPr/>
          <p:nvPr/>
        </p:nvGrpSpPr>
        <p:grpSpPr>
          <a:xfrm>
            <a:off x="8986809" y="3156627"/>
            <a:ext cx="1225502" cy="3091006"/>
            <a:chOff x="10651860" y="2344110"/>
            <a:chExt cx="1225502" cy="3091006"/>
          </a:xfrm>
        </p:grpSpPr>
        <p:sp>
          <p:nvSpPr>
            <p:cNvPr id="42" name="文本框 41"/>
            <p:cNvSpPr txBox="1"/>
            <p:nvPr/>
          </p:nvSpPr>
          <p:spPr>
            <a:xfrm>
              <a:off x="10651860" y="2344110"/>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23000</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43" name="文本框 42"/>
            <p:cNvSpPr txBox="1"/>
            <p:nvPr/>
          </p:nvSpPr>
          <p:spPr>
            <a:xfrm>
              <a:off x="10651860" y="3016834"/>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155</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44" name="文本框 43"/>
            <p:cNvSpPr txBox="1"/>
            <p:nvPr/>
          </p:nvSpPr>
          <p:spPr>
            <a:xfrm>
              <a:off x="10651860" y="3689558"/>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9.3</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51" name="文本框 50"/>
            <p:cNvSpPr txBox="1"/>
            <p:nvPr/>
          </p:nvSpPr>
          <p:spPr>
            <a:xfrm>
              <a:off x="10651860" y="4362282"/>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145.7</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52" name="文本框 51"/>
            <p:cNvSpPr txBox="1"/>
            <p:nvPr/>
          </p:nvSpPr>
          <p:spPr>
            <a:xfrm>
              <a:off x="10651860" y="5035006"/>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91.12</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grpSp>
      <p:sp>
        <p:nvSpPr>
          <p:cNvPr id="53" name="文本框 52"/>
          <p:cNvSpPr txBox="1"/>
          <p:nvPr/>
        </p:nvSpPr>
        <p:spPr>
          <a:xfrm>
            <a:off x="9959695" y="2384857"/>
            <a:ext cx="2365674" cy="430887"/>
          </a:xfrm>
          <a:prstGeom prst="rect">
            <a:avLst/>
          </a:prstGeom>
          <a:noFill/>
        </p:spPr>
        <p:txBody>
          <a:bodyPr wrap="square" rtlCol="0">
            <a:spAutoFit/>
          </a:bodyPr>
          <a:lstStyle/>
          <a:p>
            <a:pPr algn="ctr" fontAlgn="base"/>
            <a:r>
              <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rPr>
              <a:t>第五年</a:t>
            </a:r>
            <a:endParaRPr lang="zh-CN" altLang="en-US" sz="2200" spc="120" dirty="0">
              <a:solidFill>
                <a:schemeClr val="bg1"/>
              </a:solidFill>
              <a:latin typeface="微软雅黑" panose="020B0503020204020204" charset="-122"/>
              <a:ea typeface="微软雅黑" panose="020B0503020204020204" charset="-122"/>
              <a:cs typeface="Ebrima" panose="02000000000000000000" pitchFamily="2" charset="0"/>
            </a:endParaRPr>
          </a:p>
        </p:txBody>
      </p:sp>
      <p:grpSp>
        <p:nvGrpSpPr>
          <p:cNvPr id="54" name="组合 53"/>
          <p:cNvGrpSpPr/>
          <p:nvPr/>
        </p:nvGrpSpPr>
        <p:grpSpPr>
          <a:xfrm>
            <a:off x="10529781" y="3156627"/>
            <a:ext cx="1225502" cy="3091006"/>
            <a:chOff x="10651860" y="2344110"/>
            <a:chExt cx="1225502" cy="3091006"/>
          </a:xfrm>
        </p:grpSpPr>
        <p:sp>
          <p:nvSpPr>
            <p:cNvPr id="55" name="文本框 54"/>
            <p:cNvSpPr txBox="1"/>
            <p:nvPr/>
          </p:nvSpPr>
          <p:spPr>
            <a:xfrm>
              <a:off x="10651860" y="2344110"/>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57000</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56" name="文本框 55"/>
            <p:cNvSpPr txBox="1"/>
            <p:nvPr/>
          </p:nvSpPr>
          <p:spPr>
            <a:xfrm>
              <a:off x="10651860" y="3016834"/>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220</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57" name="文本框 56"/>
            <p:cNvSpPr txBox="1"/>
            <p:nvPr/>
          </p:nvSpPr>
          <p:spPr>
            <a:xfrm>
              <a:off x="10651860" y="3689558"/>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11</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58" name="文本框 57"/>
            <p:cNvSpPr txBox="1"/>
            <p:nvPr/>
          </p:nvSpPr>
          <p:spPr>
            <a:xfrm>
              <a:off x="10651860" y="4362282"/>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209</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sp>
          <p:nvSpPr>
            <p:cNvPr id="59" name="文本框 58"/>
            <p:cNvSpPr txBox="1"/>
            <p:nvPr/>
          </p:nvSpPr>
          <p:spPr>
            <a:xfrm>
              <a:off x="10651860" y="5035006"/>
              <a:ext cx="1225502" cy="400110"/>
            </a:xfrm>
            <a:prstGeom prst="rect">
              <a:avLst/>
            </a:prstGeom>
            <a:noFill/>
          </p:spPr>
          <p:txBody>
            <a:bodyPr wrap="square" rtlCol="0">
              <a:spAutoFit/>
            </a:bodyPr>
            <a:lstStyle/>
            <a:p>
              <a:pPr algn="ctr" fontAlgn="base"/>
              <a:r>
                <a:rPr lang="en-US" altLang="zh-CN" sz="2000" dirty="0">
                  <a:solidFill>
                    <a:schemeClr val="bg1"/>
                  </a:solidFill>
                  <a:latin typeface="Ebrima" panose="02000000000000000000" pitchFamily="2" charset="0"/>
                  <a:ea typeface="Ebrima" panose="02000000000000000000" pitchFamily="2" charset="0"/>
                  <a:cs typeface="Ebrima" panose="02000000000000000000" pitchFamily="2" charset="0"/>
                </a:rPr>
                <a:t>105.65</a:t>
              </a:r>
              <a:endParaRPr lang="zh-CN" altLang="en-US" sz="20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grpSp>
      <p:sp>
        <p:nvSpPr>
          <p:cNvPr id="3" name="矩形 2"/>
          <p:cNvSpPr/>
          <p:nvPr/>
        </p:nvSpPr>
        <p:spPr>
          <a:xfrm>
            <a:off x="3154045" y="5558790"/>
            <a:ext cx="8693150" cy="79121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608606" y="1561473"/>
            <a:ext cx="2365674" cy="400110"/>
          </a:xfrm>
          <a:prstGeom prst="rect">
            <a:avLst/>
          </a:prstGeom>
          <a:noFill/>
        </p:spPr>
        <p:txBody>
          <a:bodyPr wrap="square" rtlCol="0">
            <a:spAutoFit/>
          </a:bodyPr>
          <a:lstStyle/>
          <a:p>
            <a:pPr algn="ctr" fontAlgn="base"/>
            <a:r>
              <a:rPr lang="zh-CN" altLang="en-US" sz="2000" spc="120" dirty="0">
                <a:solidFill>
                  <a:schemeClr val="bg1"/>
                </a:solidFill>
                <a:latin typeface="微软雅黑" panose="020B0503020204020204" charset="-122"/>
                <a:ea typeface="微软雅黑" panose="020B0503020204020204" charset="-122"/>
                <a:cs typeface="Ebrima" panose="02000000000000000000" pitchFamily="2" charset="0"/>
              </a:rPr>
              <a:t>资金需求</a:t>
            </a:r>
            <a:endParaRPr lang="zh-CN" altLang="en-US" sz="2000" spc="120" dirty="0">
              <a:solidFill>
                <a:schemeClr val="bg1"/>
              </a:solidFill>
              <a:latin typeface="微软雅黑" panose="020B0503020204020204" charset="-122"/>
              <a:ea typeface="微软雅黑" panose="020B0503020204020204" charset="-122"/>
              <a:cs typeface="Ebrima" panose="02000000000000000000" pitchFamily="2" charset="0"/>
            </a:endParaRPr>
          </a:p>
        </p:txBody>
      </p:sp>
      <p:grpSp>
        <p:nvGrpSpPr>
          <p:cNvPr id="50" name="组合 49"/>
          <p:cNvGrpSpPr/>
          <p:nvPr/>
        </p:nvGrpSpPr>
        <p:grpSpPr>
          <a:xfrm>
            <a:off x="5825509" y="2359592"/>
            <a:ext cx="2008524" cy="3827787"/>
            <a:chOff x="5107661" y="2359154"/>
            <a:chExt cx="1991617" cy="3719011"/>
          </a:xfrm>
        </p:grpSpPr>
        <p:sp>
          <p:nvSpPr>
            <p:cNvPr id="25" name="文本框 24"/>
            <p:cNvSpPr txBox="1"/>
            <p:nvPr/>
          </p:nvSpPr>
          <p:spPr>
            <a:xfrm>
              <a:off x="5283964" y="2359154"/>
              <a:ext cx="1639010" cy="400110"/>
            </a:xfrm>
            <a:prstGeom prst="rect">
              <a:avLst/>
            </a:prstGeom>
            <a:noFill/>
          </p:spPr>
          <p:txBody>
            <a:bodyPr wrap="square" rtlCol="0">
              <a:spAutoFit/>
            </a:bodyPr>
            <a:lstStyle/>
            <a:p>
              <a:pPr algn="r" fontAlgn="base"/>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营销团队</a:t>
              </a:r>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3</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人</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26" name="文本框 25"/>
            <p:cNvSpPr txBox="1"/>
            <p:nvPr/>
          </p:nvSpPr>
          <p:spPr>
            <a:xfrm>
              <a:off x="5283964" y="3016835"/>
              <a:ext cx="1639010" cy="400110"/>
            </a:xfrm>
            <a:prstGeom prst="rect">
              <a:avLst/>
            </a:prstGeom>
            <a:noFill/>
          </p:spPr>
          <p:txBody>
            <a:bodyPr wrap="square" rtlCol="0">
              <a:spAutoFit/>
            </a:bodyPr>
            <a:lstStyle/>
            <a:p>
              <a:pPr algn="r" fontAlgn="base"/>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技术团队</a:t>
              </a:r>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6</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人</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27" name="文本框 26"/>
            <p:cNvSpPr txBox="1"/>
            <p:nvPr/>
          </p:nvSpPr>
          <p:spPr>
            <a:xfrm>
              <a:off x="5107661" y="3689558"/>
              <a:ext cx="1991617" cy="400110"/>
            </a:xfrm>
            <a:prstGeom prst="rect">
              <a:avLst/>
            </a:prstGeom>
            <a:noFill/>
          </p:spPr>
          <p:txBody>
            <a:bodyPr wrap="square" rtlCol="0">
              <a:spAutoFit/>
            </a:bodyPr>
            <a:lstStyle/>
            <a:p>
              <a:pPr algn="r" fontAlgn="base"/>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场地及设备投入</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28" name="文本框 27"/>
            <p:cNvSpPr txBox="1"/>
            <p:nvPr/>
          </p:nvSpPr>
          <p:spPr>
            <a:xfrm>
              <a:off x="5305355" y="4373242"/>
              <a:ext cx="1617620" cy="388740"/>
            </a:xfrm>
            <a:prstGeom prst="rect">
              <a:avLst/>
            </a:prstGeom>
            <a:noFill/>
          </p:spPr>
          <p:txBody>
            <a:bodyPr wrap="square" rtlCol="0">
              <a:spAutoFit/>
            </a:bodyPr>
            <a:lstStyle/>
            <a:p>
              <a:pPr algn="r" fontAlgn="base"/>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行政团队</a:t>
              </a:r>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3</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人</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29" name="文本框 28"/>
            <p:cNvSpPr txBox="1"/>
            <p:nvPr/>
          </p:nvSpPr>
          <p:spPr>
            <a:xfrm>
              <a:off x="5305355" y="5019963"/>
              <a:ext cx="1617620" cy="400110"/>
            </a:xfrm>
            <a:prstGeom prst="rect">
              <a:avLst/>
            </a:prstGeom>
            <a:noFill/>
          </p:spPr>
          <p:txBody>
            <a:bodyPr wrap="square" rtlCol="0">
              <a:spAutoFit/>
            </a:bodyPr>
            <a:lstStyle/>
            <a:p>
              <a:pPr algn="r" fontAlgn="base"/>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市场团队</a:t>
              </a:r>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3</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人</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30" name="文本框 29"/>
            <p:cNvSpPr txBox="1"/>
            <p:nvPr/>
          </p:nvSpPr>
          <p:spPr>
            <a:xfrm>
              <a:off x="5506572" y="5678055"/>
              <a:ext cx="1215186" cy="400110"/>
            </a:xfrm>
            <a:prstGeom prst="rect">
              <a:avLst/>
            </a:prstGeom>
            <a:noFill/>
          </p:spPr>
          <p:txBody>
            <a:bodyPr wrap="square" rtlCol="0">
              <a:spAutoFit/>
            </a:bodyPr>
            <a:lstStyle/>
            <a:p>
              <a:pPr algn="r" fontAlgn="base"/>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广告投入</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grpSp>
      <p:sp>
        <p:nvSpPr>
          <p:cNvPr id="46" name="矩形: 圆角 45"/>
          <p:cNvSpPr/>
          <p:nvPr/>
        </p:nvSpPr>
        <p:spPr>
          <a:xfrm>
            <a:off x="488634" y="2565499"/>
            <a:ext cx="3791884" cy="2196893"/>
          </a:xfrm>
          <a:prstGeom prst="roundRect">
            <a:avLst>
              <a:gd name="adj" fmla="val 2017"/>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91616" y="3355371"/>
            <a:ext cx="3485790" cy="1077218"/>
          </a:xfrm>
          <a:prstGeom prst="rect">
            <a:avLst/>
          </a:prstGeom>
          <a:noFill/>
        </p:spPr>
        <p:txBody>
          <a:bodyPr wrap="square" rtlCol="0">
            <a:spAutoFit/>
          </a:bodyPr>
          <a:lstStyle/>
          <a:p>
            <a:pPr algn="ctr" fontAlgn="base"/>
            <a:r>
              <a:rPr lang="zh-CN" altLang="en-US" sz="3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首期资金使用方向</a:t>
            </a:r>
            <a:endParaRPr lang="en-US" altLang="zh-CN" sz="3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a:p>
            <a:pPr algn="ctr" fontAlgn="base"/>
            <a:endParaRPr lang="zh-CN" altLang="en-US" sz="3200" spc="600" dirty="0">
              <a:solidFill>
                <a:schemeClr val="bg1"/>
              </a:solidFill>
              <a:latin typeface="微软雅黑" panose="020B0503020204020204" charset="-122"/>
              <a:ea typeface="微软雅黑" panose="020B0503020204020204" charset="-122"/>
            </a:endParaRPr>
          </a:p>
        </p:txBody>
      </p:sp>
      <p:sp>
        <p:nvSpPr>
          <p:cNvPr id="37" name="文本框 36"/>
          <p:cNvSpPr txBox="1"/>
          <p:nvPr/>
        </p:nvSpPr>
        <p:spPr>
          <a:xfrm>
            <a:off x="5646933" y="1561472"/>
            <a:ext cx="2365674" cy="400110"/>
          </a:xfrm>
          <a:prstGeom prst="rect">
            <a:avLst/>
          </a:prstGeom>
          <a:noFill/>
        </p:spPr>
        <p:txBody>
          <a:bodyPr wrap="square" rtlCol="0">
            <a:spAutoFit/>
          </a:bodyPr>
          <a:lstStyle/>
          <a:p>
            <a:pPr algn="ctr" fontAlgn="base"/>
            <a:r>
              <a:rPr lang="zh-CN" altLang="en-US" sz="2000" spc="120" dirty="0">
                <a:solidFill>
                  <a:schemeClr val="bg1"/>
                </a:solidFill>
                <a:latin typeface="微软雅黑" panose="020B0503020204020204" charset="-122"/>
                <a:ea typeface="微软雅黑" panose="020B0503020204020204" charset="-122"/>
                <a:cs typeface="Ebrima" panose="02000000000000000000" pitchFamily="2" charset="0"/>
              </a:rPr>
              <a:t>资金使用方向</a:t>
            </a:r>
            <a:endParaRPr lang="zh-CN" altLang="en-US" sz="2000" spc="120" dirty="0">
              <a:solidFill>
                <a:schemeClr val="bg1"/>
              </a:solidFill>
              <a:latin typeface="微软雅黑" panose="020B0503020204020204" charset="-122"/>
              <a:ea typeface="微软雅黑" panose="020B0503020204020204" charset="-122"/>
              <a:cs typeface="Ebrima" panose="02000000000000000000" pitchFamily="2" charset="0"/>
            </a:endParaRPr>
          </a:p>
        </p:txBody>
      </p:sp>
      <p:grpSp>
        <p:nvGrpSpPr>
          <p:cNvPr id="42" name="组合 41"/>
          <p:cNvGrpSpPr/>
          <p:nvPr/>
        </p:nvGrpSpPr>
        <p:grpSpPr>
          <a:xfrm>
            <a:off x="9178692" y="2359592"/>
            <a:ext cx="1225502" cy="3763729"/>
            <a:chOff x="9148434" y="2344110"/>
            <a:chExt cx="1225502" cy="3763729"/>
          </a:xfrm>
        </p:grpSpPr>
        <p:sp>
          <p:nvSpPr>
            <p:cNvPr id="43" name="文本框 42"/>
            <p:cNvSpPr txBox="1"/>
            <p:nvPr/>
          </p:nvSpPr>
          <p:spPr>
            <a:xfrm>
              <a:off x="9148434" y="2344110"/>
              <a:ext cx="1225502" cy="400110"/>
            </a:xfrm>
            <a:prstGeom prst="rect">
              <a:avLst/>
            </a:prstGeom>
            <a:noFill/>
          </p:spPr>
          <p:txBody>
            <a:bodyPr wrap="square" rtlCol="0">
              <a:spAutoFit/>
            </a:bodyPr>
            <a:lstStyle/>
            <a:p>
              <a:pPr algn="ctr" fontAlgn="base"/>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2.4</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万</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44" name="文本框 43"/>
            <p:cNvSpPr txBox="1"/>
            <p:nvPr/>
          </p:nvSpPr>
          <p:spPr>
            <a:xfrm>
              <a:off x="9148434" y="3016834"/>
              <a:ext cx="1225502" cy="400110"/>
            </a:xfrm>
            <a:prstGeom prst="rect">
              <a:avLst/>
            </a:prstGeom>
            <a:noFill/>
          </p:spPr>
          <p:txBody>
            <a:bodyPr wrap="square" rtlCol="0">
              <a:spAutoFit/>
            </a:bodyPr>
            <a:lstStyle/>
            <a:p>
              <a:pPr algn="ctr" fontAlgn="base"/>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6</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万</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51" name="文本框 50"/>
            <p:cNvSpPr txBox="1"/>
            <p:nvPr/>
          </p:nvSpPr>
          <p:spPr>
            <a:xfrm>
              <a:off x="9148434" y="3689558"/>
              <a:ext cx="1225502" cy="400110"/>
            </a:xfrm>
            <a:prstGeom prst="rect">
              <a:avLst/>
            </a:prstGeom>
            <a:noFill/>
          </p:spPr>
          <p:txBody>
            <a:bodyPr wrap="square" rtlCol="0">
              <a:spAutoFit/>
            </a:bodyPr>
            <a:lstStyle/>
            <a:p>
              <a:pPr algn="ctr" fontAlgn="base"/>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20</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万</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52" name="文本框 51"/>
            <p:cNvSpPr txBox="1"/>
            <p:nvPr/>
          </p:nvSpPr>
          <p:spPr>
            <a:xfrm>
              <a:off x="9148434" y="4362281"/>
              <a:ext cx="1225502" cy="400110"/>
            </a:xfrm>
            <a:prstGeom prst="rect">
              <a:avLst/>
            </a:prstGeom>
            <a:noFill/>
          </p:spPr>
          <p:txBody>
            <a:bodyPr wrap="square" rtlCol="0">
              <a:spAutoFit/>
            </a:bodyPr>
            <a:lstStyle/>
            <a:p>
              <a:pPr algn="ctr" fontAlgn="base"/>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2.1</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万</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53" name="文本框 52"/>
            <p:cNvSpPr txBox="1"/>
            <p:nvPr/>
          </p:nvSpPr>
          <p:spPr>
            <a:xfrm>
              <a:off x="9148434" y="5035006"/>
              <a:ext cx="1225502" cy="400110"/>
            </a:xfrm>
            <a:prstGeom prst="rect">
              <a:avLst/>
            </a:prstGeom>
            <a:noFill/>
          </p:spPr>
          <p:txBody>
            <a:bodyPr wrap="square" rtlCol="0">
              <a:spAutoFit/>
            </a:bodyPr>
            <a:lstStyle/>
            <a:p>
              <a:pPr algn="ctr" fontAlgn="base"/>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2.1</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万</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sp>
          <p:nvSpPr>
            <p:cNvPr id="54" name="文本框 53"/>
            <p:cNvSpPr txBox="1"/>
            <p:nvPr/>
          </p:nvSpPr>
          <p:spPr>
            <a:xfrm>
              <a:off x="9148434" y="5707729"/>
              <a:ext cx="1225502" cy="400110"/>
            </a:xfrm>
            <a:prstGeom prst="rect">
              <a:avLst/>
            </a:prstGeom>
            <a:noFill/>
          </p:spPr>
          <p:txBody>
            <a:bodyPr wrap="square" rtlCol="0">
              <a:spAutoFit/>
            </a:bodyPr>
            <a:lstStyle/>
            <a:p>
              <a:pPr algn="ctr" fontAlgn="base"/>
              <a:r>
                <a:rPr lang="en-US" altLang="zh-CN" sz="2000" dirty="0">
                  <a:solidFill>
                    <a:schemeClr val="bg1"/>
                  </a:solidFill>
                  <a:latin typeface="微软雅黑" panose="020B0503020204020204" charset="-122"/>
                  <a:ea typeface="微软雅黑" panose="020B0503020204020204" charset="-122"/>
                  <a:cs typeface="Ebrima" panose="02000000000000000000" pitchFamily="2" charset="0"/>
                </a:rPr>
                <a:t>1</a:t>
              </a:r>
              <a:r>
                <a:rPr lang="zh-CN" altLang="en-US" sz="2000" dirty="0">
                  <a:solidFill>
                    <a:schemeClr val="bg1"/>
                  </a:solidFill>
                  <a:latin typeface="微软雅黑" panose="020B0503020204020204" charset="-122"/>
                  <a:ea typeface="微软雅黑" panose="020B0503020204020204" charset="-122"/>
                  <a:cs typeface="Ebrima" panose="02000000000000000000" pitchFamily="2" charset="0"/>
                </a:rPr>
                <a:t>万</a:t>
              </a:r>
              <a:endParaRPr lang="zh-CN" altLang="en-US" sz="2000" dirty="0">
                <a:solidFill>
                  <a:schemeClr val="bg1"/>
                </a:solidFill>
                <a:latin typeface="微软雅黑" panose="020B0503020204020204" charset="-122"/>
                <a:ea typeface="微软雅黑" panose="020B0503020204020204" charset="-122"/>
                <a:cs typeface="Ebrima" panose="02000000000000000000" pitchFamily="2" charset="0"/>
              </a:endParaRPr>
            </a:p>
          </p:txBody>
        </p:sp>
      </p:grpSp>
      <p:pic>
        <p:nvPicPr>
          <p:cNvPr id="20" name="图片 19" descr="無用PPT原创模板，未经授权禁止商用&#10;关注公众号【無用PPT】获取更多模板&#10;联系微信：wuyppt"/>
          <p:cNvPicPr>
            <a:picLocks noChangeAspect="1"/>
          </p:cNvPicPr>
          <p:nvPr/>
        </p:nvPicPr>
        <p:blipFill rotWithShape="1">
          <a:blip r:embed="rId1" cstate="print">
            <a:extLst>
              <a:ext uri="{28A0092B-C50C-407E-A947-70E740481C1C}">
                <a14:useLocalDpi xmlns:a14="http://schemas.microsoft.com/office/drawing/2010/main" val="0"/>
              </a:ext>
            </a:extLst>
          </a:blip>
          <a:srcRect t="9166" r="788" b="7242"/>
          <a:stretch>
            <a:fillRect/>
          </a:stretch>
        </p:blipFill>
        <p:spPr>
          <a:xfrm rot="21326023">
            <a:off x="2520950" y="1040765"/>
            <a:ext cx="3222625" cy="2190115"/>
          </a:xfrm>
          <a:prstGeom prst="rect">
            <a:avLst/>
          </a:prstGeom>
        </p:spPr>
      </p:pic>
      <p:sp>
        <p:nvSpPr>
          <p:cNvPr id="3" name="矩形 2"/>
          <p:cNvSpPr/>
          <p:nvPr/>
        </p:nvSpPr>
        <p:spPr>
          <a:xfrm>
            <a:off x="8427085" y="2110740"/>
            <a:ext cx="2639060" cy="42392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descr="無用PPT原创模板，未经授权禁止商用&#10;关注公众号【無用PPT】获取更多模板&#10;联系微信：wuyppt"/>
          <p:cNvGrpSpPr/>
          <p:nvPr/>
        </p:nvGrpSpPr>
        <p:grpSpPr>
          <a:xfrm>
            <a:off x="1035254" y="2438558"/>
            <a:ext cx="4805593" cy="626429"/>
            <a:chOff x="1039645" y="3082384"/>
            <a:chExt cx="4805593" cy="626429"/>
          </a:xfrm>
        </p:grpSpPr>
        <p:sp>
          <p:nvSpPr>
            <p:cNvPr id="23" name="矩形 22"/>
            <p:cNvSpPr/>
            <p:nvPr/>
          </p:nvSpPr>
          <p:spPr>
            <a:xfrm>
              <a:off x="1801558" y="3082384"/>
              <a:ext cx="4043680" cy="583565"/>
            </a:xfrm>
            <a:prstGeom prst="rect">
              <a:avLst/>
            </a:prstGeom>
            <a:noFill/>
          </p:spPr>
          <p:txBody>
            <a:bodyPr wrap="none">
              <a:spAutoFit/>
            </a:bodyPr>
            <a:lstStyle/>
            <a:p>
              <a:pPr algn="l"/>
              <a:r>
                <a:rPr lang="en-US" altLang="zh-CN" sz="3200" dirty="0">
                  <a:solidFill>
                    <a:schemeClr val="bg1"/>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NO.1 </a:t>
              </a:r>
              <a:r>
                <a:rPr lang="zh-CN" altLang="en-US" sz="3200" dirty="0">
                  <a:solidFill>
                    <a:schemeClr val="bg1"/>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风险分析的价值</a:t>
              </a:r>
              <a:endParaRPr lang="zh-CN" altLang="en-US" sz="3200" dirty="0">
                <a:solidFill>
                  <a:schemeClr val="bg1"/>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25" name="立方体 24"/>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立方体 25"/>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 name="组合 1" descr="無用PPT原创模板，未经授权禁止商用&#10;关注公众号【無用PPT】获取更多模板&#10;联系微信：wuyppt"/>
          <p:cNvGrpSpPr/>
          <p:nvPr/>
        </p:nvGrpSpPr>
        <p:grpSpPr>
          <a:xfrm>
            <a:off x="2067764" y="3469798"/>
            <a:ext cx="3443723" cy="646114"/>
            <a:chOff x="1039645" y="3062699"/>
            <a:chExt cx="3443723" cy="646114"/>
          </a:xfrm>
        </p:grpSpPr>
        <p:sp>
          <p:nvSpPr>
            <p:cNvPr id="3" name="矩形 2"/>
            <p:cNvSpPr/>
            <p:nvPr/>
          </p:nvSpPr>
          <p:spPr>
            <a:xfrm>
              <a:off x="1546923" y="3062699"/>
              <a:ext cx="2936445" cy="584775"/>
            </a:xfrm>
            <a:prstGeom prst="rect">
              <a:avLst/>
            </a:prstGeom>
            <a:noFill/>
          </p:spPr>
          <p:txBody>
            <a:bodyPr wrap="none">
              <a:spAutoFit/>
            </a:bodyPr>
            <a:lstStyle/>
            <a:p>
              <a:pPr algn="l"/>
              <a:r>
                <a:rPr lang="en-US" altLang="zh-CN" sz="3200" dirty="0">
                  <a:solidFill>
                    <a:schemeClr val="bg1"/>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NO.2 </a:t>
              </a:r>
              <a:r>
                <a:rPr lang="zh-CN" altLang="en-US" sz="3200" dirty="0">
                  <a:solidFill>
                    <a:schemeClr val="bg1"/>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风险种类</a:t>
              </a:r>
              <a:endParaRPr lang="zh-CN" altLang="en-US" sz="3200" dirty="0">
                <a:solidFill>
                  <a:schemeClr val="bg1"/>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14" name="立方体 13"/>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立方体 14"/>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6" name="组合 15" descr="無用PPT原创模板，未经授权禁止商用&#10;关注公众号【無用PPT】获取更多模板&#10;联系微信：wuyppt"/>
          <p:cNvGrpSpPr/>
          <p:nvPr/>
        </p:nvGrpSpPr>
        <p:grpSpPr>
          <a:xfrm>
            <a:off x="1289889" y="4620418"/>
            <a:ext cx="7395758" cy="646114"/>
            <a:chOff x="1039645" y="3062699"/>
            <a:chExt cx="7395758" cy="646114"/>
          </a:xfrm>
        </p:grpSpPr>
        <p:sp>
          <p:nvSpPr>
            <p:cNvPr id="17" name="矩形 16"/>
            <p:cNvSpPr/>
            <p:nvPr/>
          </p:nvSpPr>
          <p:spPr>
            <a:xfrm>
              <a:off x="1546923" y="3062699"/>
              <a:ext cx="6888480" cy="583565"/>
            </a:xfrm>
            <a:prstGeom prst="rect">
              <a:avLst/>
            </a:prstGeom>
            <a:noFill/>
          </p:spPr>
          <p:txBody>
            <a:bodyPr wrap="none">
              <a:spAutoFit/>
            </a:bodyPr>
            <a:lstStyle/>
            <a:p>
              <a:pPr algn="l"/>
              <a:r>
                <a:rPr lang="en-US" altLang="zh-CN" sz="3200" dirty="0">
                  <a:solidFill>
                    <a:schemeClr val="bg1"/>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NO.3 </a:t>
              </a:r>
              <a:r>
                <a:rPr lang="zh-CN" altLang="en-US" sz="3200" dirty="0">
                  <a:solidFill>
                    <a:schemeClr val="bg1"/>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不同时期面临的风险及应对策略</a:t>
              </a:r>
              <a:endParaRPr lang="zh-CN" altLang="en-US" sz="3200" dirty="0">
                <a:solidFill>
                  <a:schemeClr val="bg1"/>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18" name="立方体 17"/>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立方体 18"/>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1" name="文本框 20"/>
          <p:cNvSpPr txBox="1"/>
          <p:nvPr/>
        </p:nvSpPr>
        <p:spPr>
          <a:xfrm>
            <a:off x="2757170" y="641350"/>
            <a:ext cx="5605145" cy="1106805"/>
          </a:xfrm>
          <a:prstGeom prst="rect">
            <a:avLst/>
          </a:prstGeom>
          <a:noFill/>
        </p:spPr>
        <p:txBody>
          <a:bodyPr wrap="square" rtlCol="0" anchor="t">
            <a:spAutoFit/>
          </a:bodyPr>
          <a:lstStyle/>
          <a:p>
            <a:r>
              <a:rPr lang="en-US" altLang="zh-CN" sz="6600" i="1" dirty="0" err="1">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7.</a:t>
            </a:r>
            <a:r>
              <a:rPr lang="zh-CN" altLang="en-US" sz="6600" i="1" dirty="0" err="1">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rPr>
              <a:t>风险评估</a:t>
            </a:r>
            <a:endParaRPr lang="zh-CN" altLang="en-US" sz="6600" i="1" dirty="0" err="1">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sym typeface="+mn-ea"/>
            </a:endParaRPr>
          </a:p>
        </p:txBody>
      </p:sp>
      <p:pic>
        <p:nvPicPr>
          <p:cNvPr id="4" name="图片 3" descr="無用PPT原创模板，未经授权禁止商用&#10;关注公众号【無用PPT】获取更多模板&#10;联系微信：wuyppt"/>
          <p:cNvPicPr>
            <a:picLocks noChangeAspect="1"/>
          </p:cNvPicPr>
          <p:nvPr/>
        </p:nvPicPr>
        <p:blipFill rotWithShape="1">
          <a:blip r:embed="rId1" cstate="print">
            <a:extLst>
              <a:ext uri="{28A0092B-C50C-407E-A947-70E740481C1C}">
                <a14:useLocalDpi xmlns:a14="http://schemas.microsoft.com/office/drawing/2010/main" val="0"/>
              </a:ext>
            </a:extLst>
          </a:blip>
          <a:srcRect t="9166" r="788" b="7242"/>
          <a:stretch>
            <a:fillRect/>
          </a:stretch>
        </p:blipFill>
        <p:spPr>
          <a:xfrm rot="21326023">
            <a:off x="6978015" y="1657350"/>
            <a:ext cx="5024755" cy="341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descr="無用PPT原创模板，未经授权禁止商用&#10;关注公众号【無用PPT】获取更多模板&#10;联系微信：wuyppt"/>
          <p:cNvSpPr/>
          <p:nvPr/>
        </p:nvSpPr>
        <p:spPr>
          <a:xfrm>
            <a:off x="2751014" y="373018"/>
            <a:ext cx="4001163" cy="1106805"/>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6600" i="1" dirty="0" err="1">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Contents</a:t>
            </a:r>
            <a:endParaRPr lang="en-US" altLang="zh-CN" sz="6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pic>
        <p:nvPicPr>
          <p:cNvPr id="5" name="图片 4" descr="無用PPT原创模板，未经授权禁止商用&#10;关注公众号【無用PPT】获取更多模板&#10;联系微信：wuyppt"/>
          <p:cNvPicPr>
            <a:picLocks noChangeAspect="1"/>
          </p:cNvPicPr>
          <p:nvPr/>
        </p:nvPicPr>
        <p:blipFill rotWithShape="1">
          <a:blip r:embed="rId1" cstate="print">
            <a:extLst>
              <a:ext uri="{28A0092B-C50C-407E-A947-70E740481C1C}">
                <a14:useLocalDpi xmlns:a14="http://schemas.microsoft.com/office/drawing/2010/main" val="0"/>
              </a:ext>
            </a:extLst>
          </a:blip>
          <a:srcRect t="9166" r="788" b="7242"/>
          <a:stretch>
            <a:fillRect/>
          </a:stretch>
        </p:blipFill>
        <p:spPr>
          <a:xfrm rot="21326023">
            <a:off x="251599" y="32966"/>
            <a:ext cx="2630555" cy="1787393"/>
          </a:xfrm>
          <a:prstGeom prst="rect">
            <a:avLst/>
          </a:prstGeom>
        </p:spPr>
      </p:pic>
      <p:grpSp>
        <p:nvGrpSpPr>
          <p:cNvPr id="22" name="组合 21" descr="無用PPT原创模板，未经授权禁止商用&#10;关注公众号【無用PPT】获取更多模板&#10;联系微信：wuyppt"/>
          <p:cNvGrpSpPr/>
          <p:nvPr/>
        </p:nvGrpSpPr>
        <p:grpSpPr>
          <a:xfrm>
            <a:off x="2526234" y="1950878"/>
            <a:ext cx="3001558" cy="646114"/>
            <a:chOff x="1039645" y="3062699"/>
            <a:chExt cx="3001558" cy="646114"/>
          </a:xfrm>
        </p:grpSpPr>
        <p:sp>
          <p:nvSpPr>
            <p:cNvPr id="23" name="矩形 22"/>
            <p:cNvSpPr/>
            <p:nvPr/>
          </p:nvSpPr>
          <p:spPr>
            <a:xfrm>
              <a:off x="1546923" y="3062699"/>
              <a:ext cx="24942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001. </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项目背景</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25" name="立方体 24"/>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立方体 25"/>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descr="無用PPT原创模板，未经授权禁止商用&#10;关注公众号【無用PPT】获取更多模板&#10;联系微信：wuyppt"/>
          <p:cNvGrpSpPr/>
          <p:nvPr/>
        </p:nvGrpSpPr>
        <p:grpSpPr>
          <a:xfrm>
            <a:off x="2526234" y="3068907"/>
            <a:ext cx="2974686" cy="601705"/>
            <a:chOff x="1039645" y="3142733"/>
            <a:chExt cx="2974686" cy="601705"/>
          </a:xfrm>
        </p:grpSpPr>
        <p:sp>
          <p:nvSpPr>
            <p:cNvPr id="39" name="矩形 38"/>
            <p:cNvSpPr/>
            <p:nvPr/>
          </p:nvSpPr>
          <p:spPr>
            <a:xfrm>
              <a:off x="1520051" y="3222468"/>
              <a:ext cx="24942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002. </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产品规划</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41" name="立方体 40"/>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立方体 41"/>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descr="無用PPT原创模板，未经授权禁止商用&#10;关注公众号【無用PPT】获取更多模板&#10;联系微信：wuyppt"/>
          <p:cNvGrpSpPr/>
          <p:nvPr/>
        </p:nvGrpSpPr>
        <p:grpSpPr>
          <a:xfrm>
            <a:off x="2526234" y="4210939"/>
            <a:ext cx="3012468" cy="572237"/>
            <a:chOff x="1039645" y="3142733"/>
            <a:chExt cx="3012468" cy="572237"/>
          </a:xfrm>
        </p:grpSpPr>
        <p:sp>
          <p:nvSpPr>
            <p:cNvPr id="44" name="矩形 43"/>
            <p:cNvSpPr/>
            <p:nvPr/>
          </p:nvSpPr>
          <p:spPr>
            <a:xfrm>
              <a:off x="1557833" y="3193000"/>
              <a:ext cx="24942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003. </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市场分析</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46" name="立方体 45"/>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descr="無用PPT原创模板，未经授权禁止商用&#10;关注公众号【無用PPT】获取更多模板&#10;联系微信：wuyppt"/>
          <p:cNvGrpSpPr/>
          <p:nvPr/>
        </p:nvGrpSpPr>
        <p:grpSpPr>
          <a:xfrm>
            <a:off x="2526234" y="5247632"/>
            <a:ext cx="3001558" cy="614193"/>
            <a:chOff x="1039645" y="3142733"/>
            <a:chExt cx="3001558" cy="614193"/>
          </a:xfrm>
        </p:grpSpPr>
        <p:sp>
          <p:nvSpPr>
            <p:cNvPr id="49" name="矩形 48"/>
            <p:cNvSpPr/>
            <p:nvPr/>
          </p:nvSpPr>
          <p:spPr>
            <a:xfrm>
              <a:off x="1546923" y="3234956"/>
              <a:ext cx="24942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004. </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商业模式</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51" name="立方体 50"/>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立方体 51"/>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descr="無用PPT原创模板，未经授权禁止商用&#10;关注公众号【無用PPT】获取更多模板&#10;联系微信：wuyppt"/>
          <p:cNvGrpSpPr/>
          <p:nvPr/>
        </p:nvGrpSpPr>
        <p:grpSpPr>
          <a:xfrm>
            <a:off x="6373311" y="1943285"/>
            <a:ext cx="3001558" cy="636703"/>
            <a:chOff x="1039645" y="3142733"/>
            <a:chExt cx="3001558" cy="636703"/>
          </a:xfrm>
        </p:grpSpPr>
        <p:sp>
          <p:nvSpPr>
            <p:cNvPr id="30" name="矩形 29"/>
            <p:cNvSpPr/>
            <p:nvPr/>
          </p:nvSpPr>
          <p:spPr>
            <a:xfrm>
              <a:off x="1546923" y="3257466"/>
              <a:ext cx="24942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005. </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营销策略</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31" name="立方体 30"/>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立方体 31"/>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descr="無用PPT原创模板，未经授权禁止商用&#10;关注公众号【無用PPT】获取更多模板&#10;联系微信：wuyppt"/>
          <p:cNvGrpSpPr/>
          <p:nvPr/>
        </p:nvGrpSpPr>
        <p:grpSpPr>
          <a:xfrm>
            <a:off x="6373311" y="3115622"/>
            <a:ext cx="2991582" cy="617610"/>
            <a:chOff x="1039645" y="3142733"/>
            <a:chExt cx="2991582" cy="617610"/>
          </a:xfrm>
        </p:grpSpPr>
        <p:sp>
          <p:nvSpPr>
            <p:cNvPr id="34" name="矩形 33"/>
            <p:cNvSpPr/>
            <p:nvPr/>
          </p:nvSpPr>
          <p:spPr>
            <a:xfrm>
              <a:off x="1536947" y="3238373"/>
              <a:ext cx="24942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006. </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财务分析</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35" name="立方体 34"/>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立方体 35"/>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descr="無用PPT原创模板，未经授权禁止商用&#10;关注公众号【無用PPT】获取更多模板&#10;联系微信：wuyppt"/>
          <p:cNvGrpSpPr/>
          <p:nvPr/>
        </p:nvGrpSpPr>
        <p:grpSpPr>
          <a:xfrm>
            <a:off x="6329345" y="4198160"/>
            <a:ext cx="4068358" cy="566080"/>
            <a:chOff x="1039645" y="3142733"/>
            <a:chExt cx="4068358" cy="566080"/>
          </a:xfrm>
        </p:grpSpPr>
        <p:sp>
          <p:nvSpPr>
            <p:cNvPr id="53" name="矩形 52"/>
            <p:cNvSpPr/>
            <p:nvPr/>
          </p:nvSpPr>
          <p:spPr>
            <a:xfrm>
              <a:off x="1546923" y="3155429"/>
              <a:ext cx="35610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007. </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风险与风险管理</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54" name="立方体 53"/>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立方体 54"/>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descr="無用PPT原创模板，未经授权禁止商用&#10;关注公众号【無用PPT】获取更多模板&#10;联系微信：wuyppt"/>
          <p:cNvGrpSpPr/>
          <p:nvPr/>
        </p:nvGrpSpPr>
        <p:grpSpPr>
          <a:xfrm>
            <a:off x="6329058" y="5339775"/>
            <a:ext cx="3001558" cy="566080"/>
            <a:chOff x="1039645" y="3142733"/>
            <a:chExt cx="3001558" cy="566080"/>
          </a:xfrm>
        </p:grpSpPr>
        <p:sp>
          <p:nvSpPr>
            <p:cNvPr id="57" name="矩形 56"/>
            <p:cNvSpPr/>
            <p:nvPr/>
          </p:nvSpPr>
          <p:spPr>
            <a:xfrm>
              <a:off x="1546923" y="3142733"/>
              <a:ext cx="24942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008. </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组织架构</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58" name="立方体 57"/>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立方体 58"/>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8998585" y="511175"/>
            <a:ext cx="2621280" cy="829945"/>
          </a:xfrm>
          <a:prstGeom prst="rect">
            <a:avLst/>
          </a:prstGeom>
          <a:noFill/>
        </p:spPr>
        <p:txBody>
          <a:bodyPr wrap="none" rtlCol="0">
            <a:spAutoFit/>
          </a:bodyPr>
          <a:lstStyle/>
          <a:p>
            <a:r>
              <a:rPr lang="en-US" altLang="zh-CN" sz="2400" b="1">
                <a:solidFill>
                  <a:schemeClr val="bg1"/>
                </a:solidFill>
              </a:rPr>
              <a:t>19</a:t>
            </a:r>
            <a:r>
              <a:rPr lang="zh-CN" altLang="en-US" sz="2400" b="1">
                <a:solidFill>
                  <a:schemeClr val="bg1"/>
                </a:solidFill>
              </a:rPr>
              <a:t>本软件工程</a:t>
            </a:r>
            <a:r>
              <a:rPr lang="en-US" altLang="zh-CN" sz="2400" b="1">
                <a:solidFill>
                  <a:schemeClr val="bg1"/>
                </a:solidFill>
              </a:rPr>
              <a:t>2</a:t>
            </a:r>
            <a:r>
              <a:rPr lang="zh-CN" altLang="en-US" sz="2400" b="1">
                <a:solidFill>
                  <a:schemeClr val="bg1"/>
                </a:solidFill>
              </a:rPr>
              <a:t>班</a:t>
            </a:r>
            <a:endParaRPr lang="zh-CN" altLang="en-US" sz="2400" b="1">
              <a:solidFill>
                <a:schemeClr val="bg1"/>
              </a:solidFill>
            </a:endParaRPr>
          </a:p>
          <a:p>
            <a:r>
              <a:rPr lang="zh-CN" altLang="en-US" sz="2400" b="1">
                <a:solidFill>
                  <a:schemeClr val="bg1"/>
                </a:solidFill>
              </a:rPr>
              <a:t>创新创业实践一组</a:t>
            </a:r>
            <a:endParaRPr lang="zh-CN" altLang="en-US" sz="24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ppt_y</p:attrName>
                                        </p:attrNameLst>
                                      </p:cBhvr>
                                      <p:tavLst>
                                        <p:tav tm="0">
                                          <p:val>
                                            <p:strVal val="#ppt_y+#ppt_h*1.125000"/>
                                          </p:val>
                                        </p:tav>
                                        <p:tav tm="100000">
                                          <p:val>
                                            <p:strVal val="#ppt_y"/>
                                          </p:val>
                                        </p:tav>
                                      </p:tavLst>
                                    </p:anim>
                                    <p:animEffect transition="in" filter="wipe(up)">
                                      <p:cBhvr>
                                        <p:cTn id="13" dur="500"/>
                                        <p:tgtEl>
                                          <p:spTgt spid="22"/>
                                        </p:tgtEl>
                                      </p:cBhvr>
                                    </p:animEffect>
                                  </p:childTnLst>
                                </p:cTn>
                              </p:par>
                              <p:par>
                                <p:cTn id="14" presetID="12" presetClass="entr" presetSubtype="4"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p:tgtEl>
                                          <p:spTgt spid="38"/>
                                        </p:tgtEl>
                                        <p:attrNameLst>
                                          <p:attrName>ppt_y</p:attrName>
                                        </p:attrNameLst>
                                      </p:cBhvr>
                                      <p:tavLst>
                                        <p:tav tm="0">
                                          <p:val>
                                            <p:strVal val="#ppt_y+#ppt_h*1.125000"/>
                                          </p:val>
                                        </p:tav>
                                        <p:tav tm="100000">
                                          <p:val>
                                            <p:strVal val="#ppt_y"/>
                                          </p:val>
                                        </p:tav>
                                      </p:tavLst>
                                    </p:anim>
                                    <p:animEffect transition="in" filter="wipe(up)">
                                      <p:cBhvr>
                                        <p:cTn id="17" dur="500"/>
                                        <p:tgtEl>
                                          <p:spTgt spid="38"/>
                                        </p:tgtEl>
                                      </p:cBhvr>
                                    </p:animEffect>
                                  </p:childTnLst>
                                </p:cTn>
                              </p:par>
                              <p:par>
                                <p:cTn id="18" presetID="12" presetClass="entr" presetSubtype="4"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p:tgtEl>
                                          <p:spTgt spid="43"/>
                                        </p:tgtEl>
                                        <p:attrNameLst>
                                          <p:attrName>ppt_y</p:attrName>
                                        </p:attrNameLst>
                                      </p:cBhvr>
                                      <p:tavLst>
                                        <p:tav tm="0">
                                          <p:val>
                                            <p:strVal val="#ppt_y+#ppt_h*1.125000"/>
                                          </p:val>
                                        </p:tav>
                                        <p:tav tm="100000">
                                          <p:val>
                                            <p:strVal val="#ppt_y"/>
                                          </p:val>
                                        </p:tav>
                                      </p:tavLst>
                                    </p:anim>
                                    <p:animEffect transition="in" filter="wipe(up)">
                                      <p:cBhvr>
                                        <p:cTn id="21" dur="500"/>
                                        <p:tgtEl>
                                          <p:spTgt spid="43"/>
                                        </p:tgtEl>
                                      </p:cBhvr>
                                    </p:animEffect>
                                  </p:childTnLst>
                                </p:cTn>
                              </p:par>
                              <p:par>
                                <p:cTn id="22" presetID="12" presetClass="entr" presetSubtype="4"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p:tgtEl>
                                          <p:spTgt spid="48"/>
                                        </p:tgtEl>
                                        <p:attrNameLst>
                                          <p:attrName>ppt_y</p:attrName>
                                        </p:attrNameLst>
                                      </p:cBhvr>
                                      <p:tavLst>
                                        <p:tav tm="0">
                                          <p:val>
                                            <p:strVal val="#ppt_y+#ppt_h*1.125000"/>
                                          </p:val>
                                        </p:tav>
                                        <p:tav tm="100000">
                                          <p:val>
                                            <p:strVal val="#ppt_y"/>
                                          </p:val>
                                        </p:tav>
                                      </p:tavLst>
                                    </p:anim>
                                    <p:animEffect transition="in" filter="wipe(up)">
                                      <p:cBhvr>
                                        <p:cTn id="25" dur="500"/>
                                        <p:tgtEl>
                                          <p:spTgt spid="48"/>
                                        </p:tgtEl>
                                      </p:cBhvr>
                                    </p:animEffect>
                                  </p:childTnLst>
                                </p:cTn>
                              </p:par>
                              <p:par>
                                <p:cTn id="26" presetID="12" presetClass="entr" presetSubtype="4"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p:tgtEl>
                                          <p:spTgt spid="29"/>
                                        </p:tgtEl>
                                        <p:attrNameLst>
                                          <p:attrName>ppt_y</p:attrName>
                                        </p:attrNameLst>
                                      </p:cBhvr>
                                      <p:tavLst>
                                        <p:tav tm="0">
                                          <p:val>
                                            <p:strVal val="#ppt_y+#ppt_h*1.125000"/>
                                          </p:val>
                                        </p:tav>
                                        <p:tav tm="100000">
                                          <p:val>
                                            <p:strVal val="#ppt_y"/>
                                          </p:val>
                                        </p:tav>
                                      </p:tavLst>
                                    </p:anim>
                                    <p:animEffect transition="in" filter="wipe(up)">
                                      <p:cBhvr>
                                        <p:cTn id="29" dur="500"/>
                                        <p:tgtEl>
                                          <p:spTgt spid="29"/>
                                        </p:tgtEl>
                                      </p:cBhvr>
                                    </p:animEffect>
                                  </p:childTnLst>
                                </p:cTn>
                              </p:par>
                              <p:par>
                                <p:cTn id="30" presetID="12" presetClass="entr" presetSubtype="4"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ppt_y</p:attrName>
                                        </p:attrNameLst>
                                      </p:cBhvr>
                                      <p:tavLst>
                                        <p:tav tm="0">
                                          <p:val>
                                            <p:strVal val="#ppt_y+#ppt_h*1.125000"/>
                                          </p:val>
                                        </p:tav>
                                        <p:tav tm="100000">
                                          <p:val>
                                            <p:strVal val="#ppt_y"/>
                                          </p:val>
                                        </p:tav>
                                      </p:tavLst>
                                    </p:anim>
                                    <p:animEffect transition="in" filter="wipe(up)">
                                      <p:cBhvr>
                                        <p:cTn id="33" dur="500"/>
                                        <p:tgtEl>
                                          <p:spTgt spid="33"/>
                                        </p:tgtEl>
                                      </p:cBhvr>
                                    </p:animEffect>
                                  </p:childTnLst>
                                </p:cTn>
                              </p:par>
                              <p:par>
                                <p:cTn id="34" presetID="12" presetClass="entr" presetSubtype="4"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p:tgtEl>
                                          <p:spTgt spid="37"/>
                                        </p:tgtEl>
                                        <p:attrNameLst>
                                          <p:attrName>ppt_y</p:attrName>
                                        </p:attrNameLst>
                                      </p:cBhvr>
                                      <p:tavLst>
                                        <p:tav tm="0">
                                          <p:val>
                                            <p:strVal val="#ppt_y+#ppt_h*1.125000"/>
                                          </p:val>
                                        </p:tav>
                                        <p:tav tm="100000">
                                          <p:val>
                                            <p:strVal val="#ppt_y"/>
                                          </p:val>
                                        </p:tav>
                                      </p:tavLst>
                                    </p:anim>
                                    <p:animEffect transition="in" filter="wipe(up)">
                                      <p:cBhvr>
                                        <p:cTn id="37" dur="500"/>
                                        <p:tgtEl>
                                          <p:spTgt spid="37"/>
                                        </p:tgtEl>
                                      </p:cBhvr>
                                    </p:animEffect>
                                  </p:childTnLst>
                                </p:cTn>
                              </p:par>
                              <p:par>
                                <p:cTn id="38" presetID="12" presetClass="entr" presetSubtype="4"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500"/>
                                        <p:tgtEl>
                                          <p:spTgt spid="56"/>
                                        </p:tgtEl>
                                        <p:attrNameLst>
                                          <p:attrName>ppt_y</p:attrName>
                                        </p:attrNameLst>
                                      </p:cBhvr>
                                      <p:tavLst>
                                        <p:tav tm="0">
                                          <p:val>
                                            <p:strVal val="#ppt_y+#ppt_h*1.125000"/>
                                          </p:val>
                                        </p:tav>
                                        <p:tav tm="100000">
                                          <p:val>
                                            <p:strVal val="#ppt_y"/>
                                          </p:val>
                                        </p:tav>
                                      </p:tavLst>
                                    </p:anim>
                                    <p:animEffect transition="in" filter="wipe(up)">
                                      <p:cBhvr>
                                        <p:cTn id="4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立方体 16" descr="無用PPT原创模板，未经授权禁止商用&#10;关注公众号【無用PPT】获取更多模板&#10;联系微信：wuyppt"/>
          <p:cNvSpPr/>
          <p:nvPr/>
        </p:nvSpPr>
        <p:spPr>
          <a:xfrm>
            <a:off x="1197182" y="4952997"/>
            <a:ext cx="6161269" cy="849605"/>
          </a:xfrm>
          <a:prstGeom prst="cube">
            <a:avLst>
              <a:gd name="adj" fmla="val 35708"/>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descr="無用PPT原创模板，未经授权禁止商用&#10;关注公众号【無用PPT】获取更多模板&#10;联系微信：wuyppt"/>
          <p:cNvSpPr/>
          <p:nvPr/>
        </p:nvSpPr>
        <p:spPr>
          <a:xfrm>
            <a:off x="360680" y="654685"/>
            <a:ext cx="3679190" cy="1445260"/>
          </a:xfrm>
          <a:prstGeom prst="rect">
            <a:avLst/>
          </a:prstGeom>
          <a:effectLst>
            <a:outerShdw blurRad="50800" dist="38100" dir="2700000" sx="1000" sy="1000" algn="tl" rotWithShape="0">
              <a:srgbClr val="5CF9FF">
                <a:alpha val="40000"/>
              </a:srgbClr>
            </a:outerShdw>
          </a:effectLst>
        </p:spPr>
        <p:txBody>
          <a:bodyPr wrap="square">
            <a:spAutoFit/>
          </a:bodyPr>
          <a:lstStyle/>
          <a:p>
            <a:pPr algn="r"/>
            <a:r>
              <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  </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风险分析的</a:t>
            </a:r>
            <a:r>
              <a:rPr lang="en-US" altLang="zh-CN"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   </a:t>
            </a:r>
            <a:r>
              <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价值</a:t>
            </a:r>
            <a:endParaRPr lang="zh-CN" altLang="en-US" sz="4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grpSp>
        <p:nvGrpSpPr>
          <p:cNvPr id="20" name="组合 19" descr="無用PPT原创模板，未经授权禁止商用&#10;关注公众号【無用PPT】获取更多模板&#10;联系微信：wuyppt"/>
          <p:cNvGrpSpPr/>
          <p:nvPr/>
        </p:nvGrpSpPr>
        <p:grpSpPr>
          <a:xfrm>
            <a:off x="1120527" y="2796539"/>
            <a:ext cx="9992140" cy="2842590"/>
            <a:chOff x="1199322" y="2743200"/>
            <a:chExt cx="9992140" cy="2842590"/>
          </a:xfrm>
          <a:blipFill>
            <a:blip r:embed="rId1"/>
            <a:stretch>
              <a:fillRect/>
            </a:stretch>
          </a:blipFill>
        </p:grpSpPr>
        <p:sp>
          <p:nvSpPr>
            <p:cNvPr id="21" name="平行四边形 20"/>
            <p:cNvSpPr/>
            <p:nvPr/>
          </p:nvSpPr>
          <p:spPr>
            <a:xfrm>
              <a:off x="1199322" y="2743200"/>
              <a:ext cx="7712765" cy="126558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2" name="平行四边形 21"/>
            <p:cNvSpPr/>
            <p:nvPr/>
          </p:nvSpPr>
          <p:spPr>
            <a:xfrm>
              <a:off x="4982818" y="4320207"/>
              <a:ext cx="6208644" cy="126558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grpSp>
      <p:sp>
        <p:nvSpPr>
          <p:cNvPr id="23" name="矩形 22" descr="無用PPT原创模板，未经授权禁止商用&#10;关注公众号【無用PPT】获取更多模板&#10;联系微信：wuyppt"/>
          <p:cNvSpPr/>
          <p:nvPr/>
        </p:nvSpPr>
        <p:spPr>
          <a:xfrm>
            <a:off x="8509070" y="4922261"/>
            <a:ext cx="2447346" cy="1200329"/>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7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75%</a:t>
            </a:r>
            <a:endParaRPr lang="en-US" altLang="zh-CN" sz="72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24" name="平行四边形 23" descr="無用PPT原创模板，未经授权禁止商用&#10;关注公众号【無用PPT】获取更多模板&#10;联系微信：wuyppt"/>
          <p:cNvSpPr/>
          <p:nvPr/>
        </p:nvSpPr>
        <p:spPr>
          <a:xfrm>
            <a:off x="4200940" y="1798984"/>
            <a:ext cx="5254488" cy="1281070"/>
          </a:xfrm>
          <a:prstGeom prst="parallelogram">
            <a:avLst>
              <a:gd name="adj" fmla="val 32241"/>
            </a:avLst>
          </a:prstGeom>
          <a:solidFill>
            <a:srgbClr val="647CF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pic>
        <p:nvPicPr>
          <p:cNvPr id="25" name="图片 24" descr="無用PPT原创模板，未经授权禁止商用&#10;关注公众号【無用PPT】获取更多模板&#10;联系微信：wuyppt"/>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rot="14400000">
            <a:off x="8066359" y="720448"/>
            <a:ext cx="3205970" cy="3975402"/>
          </a:xfrm>
          <a:prstGeom prst="rect">
            <a:avLst/>
          </a:prstGeom>
        </p:spPr>
      </p:pic>
      <p:pic>
        <p:nvPicPr>
          <p:cNvPr id="26" name="图片 25" descr="無用PPT原创模板，未经授权禁止商用&#10;关注公众号【無用PPT】获取更多模板&#10;联系微信：wuyppt"/>
          <p:cNvPicPr>
            <a:picLocks noChangeAspect="1"/>
          </p:cNvPicPr>
          <p:nvPr/>
        </p:nvPicPr>
        <p:blipFill>
          <a:blip r:embed="rId4" cstate="print">
            <a:alphaModFix amt="5000"/>
            <a:extLst>
              <a:ext uri="{28A0092B-C50C-407E-A947-70E740481C1C}">
                <a14:useLocalDpi xmlns:a14="http://schemas.microsoft.com/office/drawing/2010/main" val="0"/>
              </a:ext>
            </a:extLst>
          </a:blip>
          <a:stretch>
            <a:fillRect/>
          </a:stretch>
        </p:blipFill>
        <p:spPr>
          <a:xfrm>
            <a:off x="7131421" y="4953024"/>
            <a:ext cx="1103389" cy="577965"/>
          </a:xfrm>
          <a:prstGeom prst="rect">
            <a:avLst/>
          </a:prstGeom>
        </p:spPr>
      </p:pic>
      <p:pic>
        <p:nvPicPr>
          <p:cNvPr id="27" name="图片 26" descr="無用PPT原创模板，未经授权禁止商用&#10;关注公众号【無用PPT】获取更多模板&#10;联系微信：wuyppt"/>
          <p:cNvPicPr>
            <a:picLocks noChangeAspect="1"/>
          </p:cNvPicPr>
          <p:nvPr/>
        </p:nvPicPr>
        <p:blipFill>
          <a:blip r:embed="rId4" cstate="print">
            <a:alphaModFix amt="5000"/>
            <a:extLst>
              <a:ext uri="{28A0092B-C50C-407E-A947-70E740481C1C}">
                <a14:useLocalDpi xmlns:a14="http://schemas.microsoft.com/office/drawing/2010/main" val="0"/>
              </a:ext>
            </a:extLst>
          </a:blip>
          <a:stretch>
            <a:fillRect/>
          </a:stretch>
        </p:blipFill>
        <p:spPr>
          <a:xfrm>
            <a:off x="4300413" y="3350362"/>
            <a:ext cx="1103389" cy="577965"/>
          </a:xfrm>
          <a:prstGeom prst="rect">
            <a:avLst/>
          </a:prstGeom>
        </p:spPr>
      </p:pic>
      <p:sp>
        <p:nvSpPr>
          <p:cNvPr id="28" name="矩形 27" descr="無用PPT原创模板，未经授权禁止商用&#10;关注公众号【無用PPT】获取更多模板&#10;联系微信：wuyppt"/>
          <p:cNvSpPr/>
          <p:nvPr/>
        </p:nvSpPr>
        <p:spPr>
          <a:xfrm>
            <a:off x="889000" y="1978025"/>
            <a:ext cx="5968365" cy="3784600"/>
          </a:xfrm>
          <a:prstGeom prst="rect">
            <a:avLst/>
          </a:prstGeom>
        </p:spPr>
        <p:txBody>
          <a:bodyPr wrap="square">
            <a:spAutoFit/>
          </a:bodyPr>
          <a:lstStyle/>
          <a:p>
            <a:pPr algn="just">
              <a:lnSpc>
                <a:spcPct val="150000"/>
              </a:lnSpc>
            </a:pPr>
            <a:r>
              <a:rPr lang="en-US" altLang="zh-CN" sz="2000" dirty="0">
                <a:solidFill>
                  <a:schemeClr val="bg1">
                    <a:lumMod val="95000"/>
                  </a:schemeClr>
                </a:solidFill>
                <a:latin typeface="思源黑体 CN Heavy" panose="020B0A00000000000000" pitchFamily="34" charset="-122"/>
                <a:ea typeface="思源黑体 CN Heavy" panose="020B0A00000000000000" pitchFamily="34" charset="-122"/>
              </a:rPr>
              <a:t>任何一项创业活动都会面临风险，一是指风险因素，即过程中有可能遇到某些风险因素的干扰；二是一旦某些风险因素真正发生，即会阶段性遇到很难克服的困难，导致活动很难推进，甚至导致的失败。从风险的来源分析将面临相应的决策风险、管理风险、市场风险、服务风险等。</a:t>
            </a:r>
            <a:endParaRPr lang="en-US" altLang="zh-CN" sz="2000" dirty="0">
              <a:solidFill>
                <a:schemeClr val="bg1">
                  <a:lumMod val="95000"/>
                </a:schemeClr>
              </a:solidFill>
              <a:latin typeface="思源黑体 CN Heavy" panose="020B0A00000000000000" pitchFamily="34" charset="-122"/>
              <a:ea typeface="思源黑体 CN Heavy" panose="020B0A00000000000000" pitchFamily="34" charset="-122"/>
            </a:endParaRPr>
          </a:p>
          <a:p>
            <a:pPr algn="just">
              <a:lnSpc>
                <a:spcPct val="150000"/>
              </a:lnSpc>
            </a:pPr>
            <a:r>
              <a:rPr lang="en-US" altLang="zh-CN" sz="2000" dirty="0">
                <a:solidFill>
                  <a:schemeClr val="bg1">
                    <a:lumMod val="95000"/>
                  </a:schemeClr>
                </a:solidFill>
                <a:latin typeface="思源黑体 CN Heavy" panose="020B0A00000000000000" pitchFamily="34" charset="-122"/>
                <a:ea typeface="思源黑体 CN Heavy" panose="020B0A00000000000000" pitchFamily="34" charset="-122"/>
              </a:rPr>
              <a:t>通过风险分析，使风险承担变为可能或者减少相应的风险</a:t>
            </a:r>
            <a:endParaRPr lang="en-US" altLang="zh-CN" sz="2000" dirty="0">
              <a:solidFill>
                <a:schemeClr val="bg1">
                  <a:lumMod val="95000"/>
                </a:schemeClr>
              </a:solidFill>
              <a:latin typeface="思源黑体 CN Heavy" panose="020B0A00000000000000" pitchFamily="34" charset="-122"/>
              <a:ea typeface="思源黑体 CN Heavy" panose="020B0A00000000000000" pitchFamily="34" charset="-122"/>
            </a:endParaRPr>
          </a:p>
        </p:txBody>
      </p:sp>
      <p:pic>
        <p:nvPicPr>
          <p:cNvPr id="29" name="图片 28" descr="無用PPT原创模板，未经授权禁止商用&#10;关注公众号【無用PPT】获取更多模板&#10;联系微信：wuyppt"/>
          <p:cNvPicPr>
            <a:picLocks noChangeAspect="1"/>
          </p:cNvPicPr>
          <p:nvPr/>
        </p:nvPicPr>
        <p:blipFill>
          <a:blip r:embed="rId4" cstate="print">
            <a:alphaModFix amt="5000"/>
            <a:extLst>
              <a:ext uri="{28A0092B-C50C-407E-A947-70E740481C1C}">
                <a14:useLocalDpi xmlns:a14="http://schemas.microsoft.com/office/drawing/2010/main" val="0"/>
              </a:ext>
            </a:extLst>
          </a:blip>
          <a:stretch>
            <a:fillRect/>
          </a:stretch>
        </p:blipFill>
        <p:spPr>
          <a:xfrm>
            <a:off x="8971722" y="2099704"/>
            <a:ext cx="1103389" cy="5779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6" descr="無用PPT原创模板，未经授权禁止商用&#10;关注公众号【無用PPT】获取更多模板&#10;联系微信：wuyppt"/>
          <p:cNvSpPr/>
          <p:nvPr/>
        </p:nvSpPr>
        <p:spPr>
          <a:xfrm rot="2700000">
            <a:off x="438785" y="1834515"/>
            <a:ext cx="915035" cy="887730"/>
          </a:xfrm>
          <a:prstGeom prst="roundRect">
            <a:avLst>
              <a:gd name="adj" fmla="val 6761"/>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 name="矩形: 圆角 10" descr="無用PPT原创模板，未经授权禁止商用&#10;关注公众号【無用PPT】获取更多模板&#10;联系微信：wuyppt"/>
          <p:cNvSpPr/>
          <p:nvPr/>
        </p:nvSpPr>
        <p:spPr>
          <a:xfrm rot="2700000">
            <a:off x="2611120" y="4163060"/>
            <a:ext cx="817880" cy="822325"/>
          </a:xfrm>
          <a:prstGeom prst="roundRect">
            <a:avLst>
              <a:gd name="adj" fmla="val 6761"/>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pic>
        <p:nvPicPr>
          <p:cNvPr id="28" name="图片 27" descr="無用PPT原创模板，未经授权禁止商用&#10;关注公众号【無用PPT】获取更多模板&#10;联系微信：wuyppt"/>
          <p:cNvPicPr>
            <a:picLocks noChangeAspect="1"/>
          </p:cNvPicPr>
          <p:nvPr/>
        </p:nvPicPr>
        <p:blipFill>
          <a:blip r:embed="rId1" cstate="print">
            <a:alphaModFix amt="5000"/>
            <a:extLst>
              <a:ext uri="{28A0092B-C50C-407E-A947-70E740481C1C}">
                <a14:useLocalDpi xmlns:a14="http://schemas.microsoft.com/office/drawing/2010/main" val="0"/>
              </a:ext>
            </a:extLst>
          </a:blip>
          <a:stretch>
            <a:fillRect/>
          </a:stretch>
        </p:blipFill>
        <p:spPr>
          <a:xfrm>
            <a:off x="5319541" y="2833269"/>
            <a:ext cx="900566" cy="471725"/>
          </a:xfrm>
          <a:prstGeom prst="rect">
            <a:avLst/>
          </a:prstGeom>
        </p:spPr>
      </p:pic>
      <p:sp>
        <p:nvSpPr>
          <p:cNvPr id="5" name="矩形 4" descr="無用PPT原创模板，未经授权禁止商用&#10;关注公众号【無用PPT】获取更多模板&#10;联系微信：wuyppt"/>
          <p:cNvSpPr/>
          <p:nvPr/>
        </p:nvSpPr>
        <p:spPr>
          <a:xfrm>
            <a:off x="2186803" y="374239"/>
            <a:ext cx="5905774" cy="645160"/>
          </a:xfrm>
          <a:prstGeom prst="rect">
            <a:avLst/>
          </a:prstGeom>
          <a:effectLst>
            <a:outerShdw blurRad="50800" dist="38100" dir="2700000" sx="1000" sy="1000" algn="tl" rotWithShape="0">
              <a:srgbClr val="5CF9FF">
                <a:alpha val="40000"/>
              </a:srgbClr>
            </a:outerShdw>
          </a:effectLst>
        </p:spPr>
        <p:txBody>
          <a:bodyPr wrap="square">
            <a:spAutoFit/>
          </a:bodyPr>
          <a:lstStyle/>
          <a:p>
            <a:pPr algn="ctr"/>
            <a:r>
              <a:rPr lang="zh-CN" altLang="en-US"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风险种类</a:t>
            </a:r>
            <a:endParaRPr lang="zh-CN" altLang="en-US"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6" name="文本框 5"/>
          <p:cNvSpPr txBox="1"/>
          <p:nvPr/>
        </p:nvSpPr>
        <p:spPr>
          <a:xfrm>
            <a:off x="561340" y="1934210"/>
            <a:ext cx="668655" cy="645160"/>
          </a:xfrm>
          <a:prstGeom prst="rect">
            <a:avLst/>
          </a:prstGeom>
          <a:noFill/>
        </p:spPr>
        <p:txBody>
          <a:bodyPr wrap="square" rtlCol="0">
            <a:spAutoFit/>
          </a:bodyPr>
          <a:lstStyle/>
          <a:p>
            <a:r>
              <a:rPr lang="zh-CN" altLang="en-US"/>
              <a:t>市场风险</a:t>
            </a:r>
            <a:endParaRPr lang="zh-CN" altLang="en-US"/>
          </a:p>
        </p:txBody>
      </p:sp>
      <p:sp>
        <p:nvSpPr>
          <p:cNvPr id="8" name="空心弧 7" descr="無用PPT原创模板，未经授权禁止商用&#10;关注公众号【無用PPT】获取更多模板&#10;联系微信：wuyppt"/>
          <p:cNvSpPr/>
          <p:nvPr/>
        </p:nvSpPr>
        <p:spPr>
          <a:xfrm rot="10800000">
            <a:off x="781050" y="699770"/>
            <a:ext cx="4478655" cy="4005580"/>
          </a:xfrm>
          <a:prstGeom prst="blockArc">
            <a:avLst>
              <a:gd name="adj1" fmla="val 10800000"/>
              <a:gd name="adj2" fmla="val 28945"/>
              <a:gd name="adj3" fmla="val 3482"/>
            </a:avLst>
          </a:prstGeom>
          <a:gradFill flip="none" rotWithShape="1">
            <a:gsLst>
              <a:gs pos="0">
                <a:srgbClr val="647CF3">
                  <a:alpha val="27000"/>
                </a:srgbClr>
              </a:gs>
              <a:gs pos="100000">
                <a:srgbClr val="647C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12570" y="1393825"/>
            <a:ext cx="3119755" cy="2061210"/>
          </a:xfrm>
          <a:prstGeom prst="rect">
            <a:avLst/>
          </a:prstGeom>
          <a:noFill/>
        </p:spPr>
        <p:txBody>
          <a:bodyPr wrap="square" rtlCol="0">
            <a:spAutoFit/>
          </a:bodyPr>
          <a:lstStyle/>
          <a:p>
            <a:pPr algn="l"/>
            <a:r>
              <a:rPr lang="en-US" altLang="zh-CN" sz="1400">
                <a:solidFill>
                  <a:schemeClr val="bg2"/>
                </a:solidFill>
              </a:rPr>
              <a:t>   </a:t>
            </a:r>
            <a:r>
              <a:rPr lang="zh-CN" altLang="en-US" sz="1600">
                <a:solidFill>
                  <a:schemeClr val="bg2"/>
                </a:solidFill>
              </a:rPr>
              <a:t>市场风险主要是顾客认可并适应我们推出的服务和活动需要有一个过程。随着潜在进入者与行业内现有竞争对手的增加，这两种竞争力量将逐步加剧。大家肯定都会采取更好的服务和价格策略打击对手，因而引起服务质量和服务价格波动，进而影响收益</a:t>
            </a:r>
            <a:endParaRPr lang="zh-CN" altLang="en-US" sz="1600">
              <a:solidFill>
                <a:schemeClr val="bg2"/>
              </a:solidFill>
            </a:endParaRPr>
          </a:p>
        </p:txBody>
      </p:sp>
      <p:sp>
        <p:nvSpPr>
          <p:cNvPr id="7" name="文本框 6"/>
          <p:cNvSpPr txBox="1"/>
          <p:nvPr/>
        </p:nvSpPr>
        <p:spPr>
          <a:xfrm>
            <a:off x="2672715" y="4251325"/>
            <a:ext cx="694055" cy="645160"/>
          </a:xfrm>
          <a:prstGeom prst="rect">
            <a:avLst/>
          </a:prstGeom>
          <a:noFill/>
        </p:spPr>
        <p:txBody>
          <a:bodyPr wrap="square" rtlCol="0">
            <a:spAutoFit/>
          </a:bodyPr>
          <a:lstStyle/>
          <a:p>
            <a:r>
              <a:rPr lang="zh-CN" altLang="en-US"/>
              <a:t>服务</a:t>
            </a:r>
            <a:endParaRPr lang="zh-CN" altLang="en-US"/>
          </a:p>
          <a:p>
            <a:r>
              <a:rPr lang="zh-CN" altLang="en-US"/>
              <a:t>风险</a:t>
            </a:r>
            <a:endParaRPr lang="zh-CN" altLang="en-US"/>
          </a:p>
        </p:txBody>
      </p:sp>
      <p:sp>
        <p:nvSpPr>
          <p:cNvPr id="14" name="文本框 13"/>
          <p:cNvSpPr txBox="1"/>
          <p:nvPr/>
        </p:nvSpPr>
        <p:spPr>
          <a:xfrm>
            <a:off x="1923415" y="5229860"/>
            <a:ext cx="3096895" cy="922020"/>
          </a:xfrm>
          <a:prstGeom prst="rect">
            <a:avLst/>
          </a:prstGeom>
          <a:noFill/>
        </p:spPr>
        <p:txBody>
          <a:bodyPr wrap="square" rtlCol="0">
            <a:spAutoFit/>
          </a:bodyPr>
          <a:lstStyle/>
          <a:p>
            <a:pPr algn="l"/>
            <a:r>
              <a:rPr lang="en-US" altLang="zh-CN" sz="1400">
                <a:solidFill>
                  <a:schemeClr val="bg2"/>
                </a:solidFill>
              </a:rPr>
              <a:t>   </a:t>
            </a:r>
            <a:r>
              <a:rPr lang="zh-CN" altLang="en-US">
                <a:solidFill>
                  <a:schemeClr val="bg2"/>
                </a:solidFill>
              </a:rPr>
              <a:t>服务风险主要是指在对用户服务的过程中因服务不满而导致最终失败的可能性</a:t>
            </a:r>
            <a:endParaRPr lang="zh-CN" altLang="en-US">
              <a:solidFill>
                <a:schemeClr val="bg2"/>
              </a:solidFill>
            </a:endParaRPr>
          </a:p>
        </p:txBody>
      </p:sp>
      <p:sp>
        <p:nvSpPr>
          <p:cNvPr id="24" name="矩形: 圆角 10" descr="無用PPT原创模板，未经授权禁止商用&#10;关注公众号【無用PPT】获取更多模板&#10;联系微信：wuyppt"/>
          <p:cNvSpPr/>
          <p:nvPr/>
        </p:nvSpPr>
        <p:spPr>
          <a:xfrm rot="2700000">
            <a:off x="4730750" y="2014220"/>
            <a:ext cx="817880" cy="822325"/>
          </a:xfrm>
          <a:prstGeom prst="roundRect">
            <a:avLst>
              <a:gd name="adj" fmla="val 6761"/>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6" name="文本框 25"/>
          <p:cNvSpPr txBox="1"/>
          <p:nvPr/>
        </p:nvSpPr>
        <p:spPr>
          <a:xfrm>
            <a:off x="4791075" y="2102485"/>
            <a:ext cx="845185" cy="645160"/>
          </a:xfrm>
          <a:prstGeom prst="rect">
            <a:avLst/>
          </a:prstGeom>
          <a:noFill/>
        </p:spPr>
        <p:txBody>
          <a:bodyPr wrap="square" rtlCol="0">
            <a:spAutoFit/>
          </a:bodyPr>
          <a:lstStyle/>
          <a:p>
            <a:pPr algn="l"/>
            <a:r>
              <a:rPr lang="zh-CN" altLang="en-US"/>
              <a:t>决策风险</a:t>
            </a:r>
            <a:endParaRPr lang="zh-CN" altLang="en-US"/>
          </a:p>
        </p:txBody>
      </p:sp>
      <p:sp>
        <p:nvSpPr>
          <p:cNvPr id="29" name="空心弧 28" descr="無用PPT原创模板，未经授权禁止商用&#10;关注公众号【無用PPT】获取更多模板&#10;联系微信：wuyppt"/>
          <p:cNvSpPr/>
          <p:nvPr/>
        </p:nvSpPr>
        <p:spPr>
          <a:xfrm rot="10800000">
            <a:off x="5110480" y="826135"/>
            <a:ext cx="4342765" cy="3980180"/>
          </a:xfrm>
          <a:prstGeom prst="blockArc">
            <a:avLst>
              <a:gd name="adj1" fmla="val 10800000"/>
              <a:gd name="adj2" fmla="val 28945"/>
              <a:gd name="adj3" fmla="val 3482"/>
            </a:avLst>
          </a:prstGeom>
          <a:gradFill flip="none" rotWithShape="1">
            <a:gsLst>
              <a:gs pos="0">
                <a:srgbClr val="647CF3">
                  <a:alpha val="27000"/>
                </a:srgbClr>
              </a:gs>
              <a:gs pos="100000">
                <a:srgbClr val="647C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10" descr="無用PPT原创模板，未经授权禁止商用&#10;关注公众号【無用PPT】获取更多模板&#10;联系微信：wuyppt"/>
          <p:cNvSpPr/>
          <p:nvPr/>
        </p:nvSpPr>
        <p:spPr>
          <a:xfrm rot="2700000">
            <a:off x="6932295" y="4239260"/>
            <a:ext cx="817880" cy="822325"/>
          </a:xfrm>
          <a:prstGeom prst="roundRect">
            <a:avLst>
              <a:gd name="adj" fmla="val 6761"/>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32" name="矩形: 圆角 10" descr="無用PPT原创模板，未经授权禁止商用&#10;关注公众号【無用PPT】获取更多模板&#10;联系微信：wuyppt"/>
          <p:cNvSpPr/>
          <p:nvPr/>
        </p:nvSpPr>
        <p:spPr>
          <a:xfrm rot="2700000">
            <a:off x="8988425" y="2014855"/>
            <a:ext cx="817880" cy="822325"/>
          </a:xfrm>
          <a:prstGeom prst="roundRect">
            <a:avLst>
              <a:gd name="adj" fmla="val 6761"/>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34" name="文本框 33"/>
          <p:cNvSpPr txBox="1"/>
          <p:nvPr/>
        </p:nvSpPr>
        <p:spPr>
          <a:xfrm>
            <a:off x="5587365" y="1271270"/>
            <a:ext cx="3408045" cy="2306955"/>
          </a:xfrm>
          <a:prstGeom prst="rect">
            <a:avLst/>
          </a:prstGeom>
          <a:noFill/>
        </p:spPr>
        <p:txBody>
          <a:bodyPr wrap="square" rtlCol="0">
            <a:spAutoFit/>
          </a:bodyPr>
          <a:lstStyle/>
          <a:p>
            <a:pPr algn="l"/>
            <a:r>
              <a:rPr lang="en-US" altLang="zh-CN" sz="1600">
                <a:solidFill>
                  <a:schemeClr val="bg2"/>
                </a:solidFill>
              </a:rPr>
              <a:t>   </a:t>
            </a:r>
            <a:r>
              <a:rPr lang="zh-CN" altLang="en-US" sz="1600">
                <a:solidFill>
                  <a:schemeClr val="bg2"/>
                </a:solidFill>
              </a:rPr>
              <a:t>在发展初期，存在盲目乐观、对市场调研不充分、管理经验不足等因素，做出偏向性决策，使经营出现重大危机。市场部不能充分了解到用户的需求，难以制定出高效的营销策略，甚至做出错误的决策。容易对实际情况做出错误的判断,导致做出错误或难以实行的决策。忽略后期的发展</a:t>
            </a:r>
            <a:endParaRPr lang="zh-CN" altLang="en-US" sz="1600">
              <a:solidFill>
                <a:schemeClr val="bg2"/>
              </a:solidFill>
            </a:endParaRPr>
          </a:p>
        </p:txBody>
      </p:sp>
      <p:sp>
        <p:nvSpPr>
          <p:cNvPr id="36" name="文本框 35"/>
          <p:cNvSpPr txBox="1"/>
          <p:nvPr/>
        </p:nvSpPr>
        <p:spPr>
          <a:xfrm>
            <a:off x="6997700" y="4392295"/>
            <a:ext cx="728345" cy="645160"/>
          </a:xfrm>
          <a:prstGeom prst="rect">
            <a:avLst/>
          </a:prstGeom>
          <a:noFill/>
        </p:spPr>
        <p:txBody>
          <a:bodyPr wrap="square" rtlCol="0">
            <a:spAutoFit/>
          </a:bodyPr>
          <a:lstStyle/>
          <a:p>
            <a:r>
              <a:rPr lang="zh-CN" altLang="en-US"/>
              <a:t>财务风险</a:t>
            </a:r>
            <a:endParaRPr lang="zh-CN" altLang="en-US"/>
          </a:p>
        </p:txBody>
      </p:sp>
      <p:sp>
        <p:nvSpPr>
          <p:cNvPr id="38" name="文本框 37"/>
          <p:cNvSpPr txBox="1"/>
          <p:nvPr/>
        </p:nvSpPr>
        <p:spPr>
          <a:xfrm>
            <a:off x="6013450" y="5229860"/>
            <a:ext cx="4544695" cy="1476375"/>
          </a:xfrm>
          <a:prstGeom prst="rect">
            <a:avLst/>
          </a:prstGeom>
          <a:noFill/>
        </p:spPr>
        <p:txBody>
          <a:bodyPr wrap="square" rtlCol="0">
            <a:spAutoFit/>
          </a:bodyPr>
          <a:lstStyle/>
          <a:p>
            <a:pPr algn="l"/>
            <a:r>
              <a:rPr lang="en-US" altLang="zh-CN" sz="1400">
                <a:solidFill>
                  <a:schemeClr val="bg2"/>
                </a:solidFill>
              </a:rPr>
              <a:t>  </a:t>
            </a:r>
            <a:r>
              <a:rPr lang="zh-CN" altLang="en-US">
                <a:solidFill>
                  <a:schemeClr val="bg2"/>
                </a:solidFill>
              </a:rPr>
              <a:t>初期财务风险主要体现为资金短缺风险，即资金不能满足快速发展的需求。前期投入主要来自场地租金、装修费用、设施和设备购买的费用以及宣传费用等。后期则是主要来自相关设备的维护以及人员的费用</a:t>
            </a:r>
            <a:endParaRPr lang="zh-CN" altLang="en-US">
              <a:solidFill>
                <a:schemeClr val="bg2"/>
              </a:solidFill>
            </a:endParaRPr>
          </a:p>
        </p:txBody>
      </p:sp>
      <p:sp>
        <p:nvSpPr>
          <p:cNvPr id="40" name="文本框 39"/>
          <p:cNvSpPr txBox="1"/>
          <p:nvPr/>
        </p:nvSpPr>
        <p:spPr>
          <a:xfrm>
            <a:off x="9086850" y="2103755"/>
            <a:ext cx="753110" cy="645160"/>
          </a:xfrm>
          <a:prstGeom prst="rect">
            <a:avLst/>
          </a:prstGeom>
          <a:noFill/>
        </p:spPr>
        <p:txBody>
          <a:bodyPr wrap="square" rtlCol="0">
            <a:spAutoFit/>
          </a:bodyPr>
          <a:lstStyle/>
          <a:p>
            <a:r>
              <a:rPr lang="zh-CN" altLang="en-US"/>
              <a:t>运营风险</a:t>
            </a:r>
            <a:endParaRPr lang="zh-CN" altLang="en-US"/>
          </a:p>
        </p:txBody>
      </p:sp>
      <p:sp>
        <p:nvSpPr>
          <p:cNvPr id="41" name="文本框 40"/>
          <p:cNvSpPr txBox="1"/>
          <p:nvPr/>
        </p:nvSpPr>
        <p:spPr>
          <a:xfrm>
            <a:off x="9931400" y="947420"/>
            <a:ext cx="2260600" cy="2122805"/>
          </a:xfrm>
          <a:prstGeom prst="rect">
            <a:avLst/>
          </a:prstGeom>
          <a:noFill/>
        </p:spPr>
        <p:txBody>
          <a:bodyPr wrap="square" rtlCol="0">
            <a:spAutoFit/>
          </a:bodyPr>
          <a:lstStyle/>
          <a:p>
            <a:r>
              <a:rPr lang="zh-CN" altLang="en-US" sz="1600">
                <a:solidFill>
                  <a:schemeClr val="bg2"/>
                </a:solidFill>
              </a:rPr>
              <a:t>运营风险是指在运营过程中，由于外部环境的复杂性和变动性以及主体对环境的认知能力和适应能力的有限性，而导致的运营失败或使运营活动达不到预期的目标的可能性</a:t>
            </a:r>
            <a:r>
              <a:rPr lang="zh-CN" altLang="en-US" sz="2000"/>
              <a:t>失</a:t>
            </a:r>
            <a:endParaRPr lang="zh-CN" alt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descr="無用PPT原创模板，未经授权禁止商用&#10;关注公众号【無用PPT】获取更多模板&#10;联系微信：wuyppt"/>
          <p:cNvSpPr/>
          <p:nvPr/>
        </p:nvSpPr>
        <p:spPr>
          <a:xfrm>
            <a:off x="-225425" y="509270"/>
            <a:ext cx="5194935" cy="1753235"/>
          </a:xfrm>
          <a:prstGeom prst="rect">
            <a:avLst/>
          </a:prstGeom>
          <a:effectLst>
            <a:outerShdw blurRad="50800" dist="38100" dir="2700000" sx="1000" sy="1000" algn="tl" rotWithShape="0">
              <a:srgbClr val="5CF9FF">
                <a:alpha val="40000"/>
              </a:srgbClr>
            </a:outerShdw>
          </a:effectLst>
        </p:spPr>
        <p:txBody>
          <a:bodyPr wrap="square">
            <a:spAutoFit/>
          </a:bodyPr>
          <a:lstStyle/>
          <a:p>
            <a:pPr algn="ctr"/>
            <a:r>
              <a:rPr lang="zh-CN" altLang="en-US"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不同时期</a:t>
            </a:r>
            <a:endParaRPr lang="zh-CN" altLang="en-US"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a:p>
            <a:pPr algn="ctr"/>
            <a:r>
              <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  </a:t>
            </a:r>
            <a:r>
              <a:rPr lang="zh-CN" altLang="en-US"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风险应对措施</a:t>
            </a:r>
            <a:endParaRPr lang="zh-CN" altLang="en-US"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10" name="立方体 9" descr="無用PPT原创模板，未经授权禁止商用&#10;关注公众号【無用PPT】获取更多模板&#10;联系微信：wuyppt"/>
          <p:cNvSpPr/>
          <p:nvPr/>
        </p:nvSpPr>
        <p:spPr>
          <a:xfrm>
            <a:off x="734896" y="3548828"/>
            <a:ext cx="3037205" cy="2884591"/>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descr="無用PPT原创模板，未经授权禁止商用&#10;关注公众号【無用PPT】获取更多模板&#10;联系微信：wuyppt"/>
          <p:cNvSpPr/>
          <p:nvPr/>
        </p:nvSpPr>
        <p:spPr>
          <a:xfrm>
            <a:off x="4492874" y="1844724"/>
            <a:ext cx="3679172" cy="4705273"/>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descr="無用PPT原创模板，未经授权禁止商用&#10;关注公众号【無用PPT】获取更多模板&#10;联系微信：wuyppt"/>
          <p:cNvSpPr/>
          <p:nvPr/>
        </p:nvSpPr>
        <p:spPr>
          <a:xfrm>
            <a:off x="8656955" y="3429000"/>
            <a:ext cx="3256878" cy="2865268"/>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descr="無用PPT原创模板，未经授权禁止商用&#10;关注公众号【無用PPT】获取更多模板&#10;联系微信：wuyppt"/>
          <p:cNvSpPr/>
          <p:nvPr/>
        </p:nvSpPr>
        <p:spPr>
          <a:xfrm>
            <a:off x="1776781" y="3084775"/>
            <a:ext cx="2299219" cy="461665"/>
          </a:xfrm>
          <a:prstGeom prst="rect">
            <a:avLst/>
          </a:prstGeom>
        </p:spPr>
        <p:txBody>
          <a:bodyPr wrap="none">
            <a:spAutoFit/>
          </a:bodyPr>
          <a:lstStyle/>
          <a:p>
            <a:r>
              <a:rPr lang="zh-CN" altLang="en-US" sz="2400" spc="600" dirty="0">
                <a:solidFill>
                  <a:srgbClr val="647CF3"/>
                </a:solidFill>
                <a:latin typeface="思源黑体 CN Heavy" panose="020B0A00000000000000" pitchFamily="34" charset="-122"/>
                <a:ea typeface="思源黑体 CN Heavy" panose="020B0A00000000000000" pitchFamily="34" charset="-122"/>
              </a:rPr>
              <a:t>OPTIONS </a:t>
            </a:r>
            <a:endParaRPr lang="zh-CN" altLang="en-US" sz="2400" spc="600" dirty="0">
              <a:solidFill>
                <a:srgbClr val="647CF3"/>
              </a:solidFill>
              <a:latin typeface="思源黑体 CN Heavy" panose="020B0A00000000000000" pitchFamily="34" charset="-122"/>
              <a:ea typeface="思源黑体 CN Heavy" panose="020B0A00000000000000" pitchFamily="34" charset="-122"/>
            </a:endParaRPr>
          </a:p>
        </p:txBody>
      </p:sp>
      <p:sp>
        <p:nvSpPr>
          <p:cNvPr id="25" name="矩形 24" descr="無用PPT原创模板，未经授权禁止商用&#10;关注公众号【無用PPT】获取更多模板&#10;联系微信：wuyppt"/>
          <p:cNvSpPr/>
          <p:nvPr/>
        </p:nvSpPr>
        <p:spPr>
          <a:xfrm>
            <a:off x="8701405" y="4218305"/>
            <a:ext cx="2526030" cy="1993238"/>
          </a:xfrm>
          <a:prstGeom prst="rect">
            <a:avLst/>
          </a:prstGeom>
        </p:spPr>
        <p:txBody>
          <a:bodyPr wrap="square">
            <a:spAutoFit/>
          </a:bodyPr>
          <a:lstStyle/>
          <a:p>
            <a:pPr algn="l">
              <a:lnSpc>
                <a:spcPct val="150000"/>
              </a:lnSpc>
              <a:buClrTx/>
              <a:buSzTx/>
              <a:buFontTx/>
            </a:pPr>
            <a:r>
              <a:rPr lang="en-US" sz="1200" dirty="0">
                <a:solidFill>
                  <a:srgbClr val="647CF3"/>
                </a:solidFill>
                <a:latin typeface="思源黑体 Light" panose="020B0300000000000000" pitchFamily="34" charset="-122"/>
                <a:ea typeface="思源黑体 Light" panose="020B0300000000000000" pitchFamily="34" charset="-122"/>
              </a:rPr>
              <a:t>1</a:t>
            </a:r>
            <a:r>
              <a:rPr lang="zh-CN" altLang="en-US" sz="1200" dirty="0">
                <a:solidFill>
                  <a:srgbClr val="647CF3"/>
                </a:solidFill>
                <a:latin typeface="思源黑体 Light" panose="020B0300000000000000" pitchFamily="34" charset="-122"/>
                <a:ea typeface="思源黑体 Light" panose="020B0300000000000000" pitchFamily="34" charset="-122"/>
              </a:rPr>
              <a:t>、</a:t>
            </a:r>
            <a:r>
              <a:rPr sz="1400" dirty="0">
                <a:solidFill>
                  <a:srgbClr val="647CF3"/>
                </a:solidFill>
                <a:latin typeface="思源黑体 Light" panose="020B0300000000000000" pitchFamily="34" charset="-122"/>
                <a:ea typeface="思源黑体 Light" panose="020B0300000000000000" pitchFamily="34" charset="-122"/>
              </a:rPr>
              <a:t>做好充分的市场调查，</a:t>
            </a:r>
            <a:endParaRPr sz="1400" dirty="0">
              <a:solidFill>
                <a:srgbClr val="647CF3"/>
              </a:solidFill>
              <a:latin typeface="思源黑体 Light" panose="020B0300000000000000" pitchFamily="34" charset="-122"/>
              <a:ea typeface="思源黑体 Light" panose="020B0300000000000000" pitchFamily="34" charset="-122"/>
            </a:endParaRPr>
          </a:p>
          <a:p>
            <a:pPr algn="l">
              <a:lnSpc>
                <a:spcPct val="150000"/>
              </a:lnSpc>
              <a:buClrTx/>
              <a:buSzTx/>
              <a:buFontTx/>
            </a:pPr>
            <a:r>
              <a:rPr lang="en-US" sz="1400" dirty="0">
                <a:solidFill>
                  <a:srgbClr val="647CF3"/>
                </a:solidFill>
                <a:latin typeface="思源黑体 Light" panose="020B0300000000000000" pitchFamily="34" charset="-122"/>
                <a:ea typeface="思源黑体 Light" panose="020B0300000000000000" pitchFamily="34" charset="-122"/>
              </a:rPr>
              <a:t>2</a:t>
            </a:r>
            <a:r>
              <a:rPr lang="zh-CN" altLang="en-US" sz="1400" dirty="0">
                <a:solidFill>
                  <a:srgbClr val="647CF3"/>
                </a:solidFill>
                <a:latin typeface="思源黑体 Light" panose="020B0300000000000000" pitchFamily="34" charset="-122"/>
                <a:ea typeface="思源黑体 Light" panose="020B0300000000000000" pitchFamily="34" charset="-122"/>
              </a:rPr>
              <a:t>、</a:t>
            </a:r>
            <a:r>
              <a:rPr sz="1400" dirty="0">
                <a:solidFill>
                  <a:srgbClr val="647CF3"/>
                </a:solidFill>
                <a:latin typeface="思源黑体 Light" panose="020B0300000000000000" pitchFamily="34" charset="-122"/>
                <a:ea typeface="思源黑体 Light" panose="020B0300000000000000" pitchFamily="34" charset="-122"/>
              </a:rPr>
              <a:t>明确业务拓展的工作</a:t>
            </a:r>
            <a:endParaRPr sz="1400" dirty="0">
              <a:solidFill>
                <a:srgbClr val="647CF3"/>
              </a:solidFill>
              <a:latin typeface="思源黑体 Light" panose="020B0300000000000000" pitchFamily="34" charset="-122"/>
              <a:ea typeface="思源黑体 Light" panose="020B0300000000000000" pitchFamily="34" charset="-122"/>
            </a:endParaRPr>
          </a:p>
          <a:p>
            <a:pPr algn="l">
              <a:lnSpc>
                <a:spcPct val="150000"/>
              </a:lnSpc>
              <a:buClrTx/>
              <a:buSzTx/>
              <a:buFontTx/>
            </a:pPr>
            <a:r>
              <a:rPr lang="en-US" sz="1400" dirty="0">
                <a:solidFill>
                  <a:srgbClr val="647CF3"/>
                </a:solidFill>
                <a:latin typeface="思源黑体 Light" panose="020B0300000000000000" pitchFamily="34" charset="-122"/>
                <a:ea typeface="思源黑体 Light" panose="020B0300000000000000" pitchFamily="34" charset="-122"/>
              </a:rPr>
              <a:t>3</a:t>
            </a:r>
            <a:r>
              <a:rPr lang="zh-CN" altLang="en-US" sz="1400" dirty="0">
                <a:solidFill>
                  <a:srgbClr val="647CF3"/>
                </a:solidFill>
                <a:latin typeface="思源黑体 Light" panose="020B0300000000000000" pitchFamily="34" charset="-122"/>
                <a:ea typeface="思源黑体 Light" panose="020B0300000000000000" pitchFamily="34" charset="-122"/>
              </a:rPr>
              <a:t>、</a:t>
            </a:r>
            <a:r>
              <a:rPr sz="1400" dirty="0">
                <a:solidFill>
                  <a:srgbClr val="647CF3"/>
                </a:solidFill>
                <a:latin typeface="思源黑体 Light" panose="020B0300000000000000" pitchFamily="34" charset="-122"/>
                <a:ea typeface="思源黑体 Light" panose="020B0300000000000000" pitchFamily="34" charset="-122"/>
              </a:rPr>
              <a:t>对行业进行深入调查，为公司决策提供依据。  </a:t>
            </a:r>
            <a:endParaRPr sz="1400" dirty="0">
              <a:solidFill>
                <a:srgbClr val="647CF3"/>
              </a:solidFill>
              <a:latin typeface="思源黑体 Light" panose="020B0300000000000000" pitchFamily="34" charset="-122"/>
              <a:ea typeface="思源黑体 Light" panose="020B0300000000000000" pitchFamily="34" charset="-122"/>
            </a:endParaRPr>
          </a:p>
          <a:p>
            <a:pPr algn="l">
              <a:lnSpc>
                <a:spcPct val="150000"/>
              </a:lnSpc>
              <a:buClrTx/>
              <a:buSzTx/>
              <a:buFontTx/>
            </a:pPr>
            <a:r>
              <a:rPr lang="en-US" sz="1400" dirty="0">
                <a:solidFill>
                  <a:srgbClr val="647CF3"/>
                </a:solidFill>
                <a:latin typeface="思源黑体 Light" panose="020B0300000000000000" pitchFamily="34" charset="-122"/>
                <a:ea typeface="思源黑体 Light" panose="020B0300000000000000" pitchFamily="34" charset="-122"/>
              </a:rPr>
              <a:t>4</a:t>
            </a:r>
            <a:r>
              <a:rPr lang="zh-CN" altLang="en-US" sz="1400" dirty="0">
                <a:solidFill>
                  <a:srgbClr val="647CF3"/>
                </a:solidFill>
                <a:latin typeface="思源黑体 Light" panose="020B0300000000000000" pitchFamily="34" charset="-122"/>
                <a:ea typeface="思源黑体 Light" panose="020B0300000000000000" pitchFamily="34" charset="-122"/>
              </a:rPr>
              <a:t>、</a:t>
            </a:r>
            <a:r>
              <a:rPr sz="1400" dirty="0">
                <a:solidFill>
                  <a:srgbClr val="647CF3"/>
                </a:solidFill>
                <a:latin typeface="思源黑体 Light" panose="020B0300000000000000" pitchFamily="34" charset="-122"/>
                <a:ea typeface="思源黑体 Light" panose="020B0300000000000000" pitchFamily="34" charset="-122"/>
              </a:rPr>
              <a:t>充分做好竞争准备工作，制定相应工作预案。</a:t>
            </a:r>
            <a:r>
              <a:rPr lang="en-US" sz="1400" dirty="0">
                <a:solidFill>
                  <a:srgbClr val="647CF3"/>
                </a:solidFill>
                <a:latin typeface="思源黑体 Light" panose="020B0300000000000000" pitchFamily="34" charset="-122"/>
                <a:ea typeface="思源黑体 Light" panose="020B0300000000000000" pitchFamily="34" charset="-122"/>
              </a:rPr>
              <a:t>  </a:t>
            </a:r>
            <a:endParaRPr lang="en-US" sz="1400" dirty="0">
              <a:solidFill>
                <a:srgbClr val="647CF3"/>
              </a:solidFill>
              <a:latin typeface="思源黑体 Light" panose="020B0300000000000000" pitchFamily="34" charset="-122"/>
              <a:ea typeface="思源黑体 Light" panose="020B0300000000000000" pitchFamily="34" charset="-122"/>
            </a:endParaRPr>
          </a:p>
        </p:txBody>
      </p:sp>
      <p:sp>
        <p:nvSpPr>
          <p:cNvPr id="13" name="箭头: 右 27" descr="無用PPT原创模板，未经授权禁止商用&#10;关注公众号【無用PPT】获取更多模板&#10;联系微信：wuyppt"/>
          <p:cNvSpPr/>
          <p:nvPr/>
        </p:nvSpPr>
        <p:spPr>
          <a:xfrm>
            <a:off x="3531650" y="3800600"/>
            <a:ext cx="1126435" cy="911274"/>
          </a:xfrm>
          <a:prstGeom prst="rightArrow">
            <a:avLst/>
          </a:prstGeom>
          <a:gradFill flip="none" rotWithShape="1">
            <a:gsLst>
              <a:gs pos="0">
                <a:srgbClr val="647CF3">
                  <a:alpha val="27000"/>
                </a:srgbClr>
              </a:gs>
              <a:gs pos="100000">
                <a:srgbClr val="647C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29" descr="無用PPT原创模板，未经授权禁止商用&#10;关注公众号【無用PPT】获取更多模板&#10;联系微信：wuyppt"/>
          <p:cNvSpPr/>
          <p:nvPr/>
        </p:nvSpPr>
        <p:spPr>
          <a:xfrm>
            <a:off x="7380645" y="4504168"/>
            <a:ext cx="1126435" cy="911274"/>
          </a:xfrm>
          <a:prstGeom prst="rightArrow">
            <a:avLst/>
          </a:prstGeom>
          <a:gradFill flip="none" rotWithShape="1">
            <a:gsLst>
              <a:gs pos="0">
                <a:srgbClr val="647CF3">
                  <a:alpha val="27000"/>
                </a:srgbClr>
              </a:gs>
              <a:gs pos="100000">
                <a:srgbClr val="647CF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descr="無用PPT原创模板，未经授权禁止商用&#10;关注公众号【無用PPT】获取更多模板&#10;联系微信：wuyppt"/>
          <p:cNvSpPr/>
          <p:nvPr/>
        </p:nvSpPr>
        <p:spPr>
          <a:xfrm>
            <a:off x="1672590" y="3488055"/>
            <a:ext cx="1390650" cy="768350"/>
          </a:xfrm>
          <a:prstGeom prst="rect">
            <a:avLst/>
          </a:prstGeom>
        </p:spPr>
        <p:txBody>
          <a:bodyPr wrap="square">
            <a:spAutoFit/>
          </a:bodyPr>
          <a:lstStyle/>
          <a:p>
            <a:r>
              <a:rPr lang="zh-CN" altLang="en-US" sz="4400" dirty="0">
                <a:solidFill>
                  <a:srgbClr val="647CF3"/>
                </a:solidFill>
                <a:latin typeface="思源黑体 CN Heavy" panose="020B0A00000000000000" pitchFamily="34" charset="-122"/>
                <a:ea typeface="思源黑体 CN Heavy" panose="020B0A00000000000000" pitchFamily="34" charset="-122"/>
              </a:rPr>
              <a:t>初期</a:t>
            </a:r>
            <a:endParaRPr lang="zh-CN" altLang="en-US" sz="4400" dirty="0">
              <a:solidFill>
                <a:srgbClr val="647CF3"/>
              </a:solidFill>
              <a:latin typeface="思源黑体 CN Heavy" panose="020B0A00000000000000" pitchFamily="34" charset="-122"/>
              <a:ea typeface="思源黑体 CN Heavy" panose="020B0A00000000000000" pitchFamily="34" charset="-122"/>
            </a:endParaRPr>
          </a:p>
        </p:txBody>
      </p:sp>
      <p:sp>
        <p:nvSpPr>
          <p:cNvPr id="18" name="矩形 17" descr="無用PPT原创模板，未经授权禁止商用&#10;关注公众号【無用PPT】获取更多模板&#10;联系微信：wuyppt"/>
          <p:cNvSpPr/>
          <p:nvPr/>
        </p:nvSpPr>
        <p:spPr>
          <a:xfrm>
            <a:off x="5366490" y="1418116"/>
            <a:ext cx="2299219" cy="461665"/>
          </a:xfrm>
          <a:prstGeom prst="rect">
            <a:avLst/>
          </a:prstGeom>
        </p:spPr>
        <p:txBody>
          <a:bodyPr wrap="none">
            <a:spAutoFit/>
          </a:bodyPr>
          <a:lstStyle/>
          <a:p>
            <a:r>
              <a:rPr lang="zh-CN" altLang="en-US" sz="2400" spc="600" dirty="0">
                <a:solidFill>
                  <a:schemeClr val="bg1">
                    <a:lumMod val="95000"/>
                  </a:schemeClr>
                </a:solidFill>
                <a:latin typeface="思源黑体 CN Heavy" panose="020B0A00000000000000" pitchFamily="34" charset="-122"/>
                <a:ea typeface="思源黑体 CN Heavy" panose="020B0A00000000000000" pitchFamily="34" charset="-122"/>
              </a:rPr>
              <a:t>OPTIONS </a:t>
            </a:r>
            <a:endParaRPr lang="zh-CN" altLang="en-US" sz="2400" spc="600" dirty="0">
              <a:solidFill>
                <a:schemeClr val="bg1">
                  <a:lumMod val="95000"/>
                </a:schemeClr>
              </a:solidFill>
              <a:latin typeface="思源黑体 CN Heavy" panose="020B0A00000000000000" pitchFamily="34" charset="-122"/>
              <a:ea typeface="思源黑体 CN Heavy" panose="020B0A00000000000000" pitchFamily="34" charset="-122"/>
            </a:endParaRPr>
          </a:p>
        </p:txBody>
      </p:sp>
      <p:sp>
        <p:nvSpPr>
          <p:cNvPr id="19" name="矩形 18" descr="無用PPT原创模板，未经授权禁止商用&#10;关注公众号【無用PPT】获取更多模板&#10;联系微信：wuyppt"/>
          <p:cNvSpPr/>
          <p:nvPr/>
        </p:nvSpPr>
        <p:spPr>
          <a:xfrm>
            <a:off x="5241301" y="1762533"/>
            <a:ext cx="1859280" cy="768350"/>
          </a:xfrm>
          <a:prstGeom prst="rect">
            <a:avLst/>
          </a:prstGeom>
        </p:spPr>
        <p:txBody>
          <a:bodyPr wrap="none">
            <a:spAutoFit/>
          </a:bodyPr>
          <a:lstStyle/>
          <a:p>
            <a:pPr algn="l"/>
            <a:r>
              <a:rPr lang="en-US" altLang="zh-CN" sz="4400" dirty="0">
                <a:solidFill>
                  <a:schemeClr val="bg1">
                    <a:lumMod val="95000"/>
                  </a:schemeClr>
                </a:solidFill>
                <a:latin typeface="思源黑体 CN Heavy" panose="020B0A00000000000000" pitchFamily="34" charset="-122"/>
                <a:ea typeface="思源黑体 CN Heavy" panose="020B0A00000000000000" pitchFamily="34" charset="-122"/>
              </a:rPr>
              <a:t>成长期</a:t>
            </a:r>
            <a:endParaRPr lang="en-US" altLang="zh-CN" sz="4400" dirty="0">
              <a:solidFill>
                <a:schemeClr val="bg1">
                  <a:lumMod val="95000"/>
                </a:schemeClr>
              </a:solidFill>
              <a:latin typeface="思源黑体 CN Heavy" panose="020B0A00000000000000" pitchFamily="34" charset="-122"/>
              <a:ea typeface="思源黑体 CN Heavy" panose="020B0A00000000000000" pitchFamily="34" charset="-122"/>
            </a:endParaRPr>
          </a:p>
        </p:txBody>
      </p:sp>
      <p:sp>
        <p:nvSpPr>
          <p:cNvPr id="20" name="矩形 19" descr="無用PPT原创模板，未经授权禁止商用&#10;关注公众号【無用PPT】获取更多模板&#10;联系微信：wuyppt"/>
          <p:cNvSpPr/>
          <p:nvPr/>
        </p:nvSpPr>
        <p:spPr>
          <a:xfrm>
            <a:off x="9285932" y="3084870"/>
            <a:ext cx="2299219" cy="461665"/>
          </a:xfrm>
          <a:prstGeom prst="rect">
            <a:avLst/>
          </a:prstGeom>
        </p:spPr>
        <p:txBody>
          <a:bodyPr wrap="none">
            <a:spAutoFit/>
          </a:bodyPr>
          <a:lstStyle/>
          <a:p>
            <a:r>
              <a:rPr lang="zh-CN" altLang="en-US" sz="2400" spc="600" dirty="0">
                <a:solidFill>
                  <a:srgbClr val="647CF3"/>
                </a:solidFill>
                <a:latin typeface="思源黑体 CN Heavy" panose="020B0A00000000000000" pitchFamily="34" charset="-122"/>
                <a:ea typeface="思源黑体 CN Heavy" panose="020B0A00000000000000" pitchFamily="34" charset="-122"/>
              </a:rPr>
              <a:t>OPTIONS </a:t>
            </a:r>
            <a:endParaRPr lang="zh-CN" altLang="en-US" sz="2400" spc="600" dirty="0">
              <a:solidFill>
                <a:srgbClr val="647CF3"/>
              </a:solidFill>
              <a:latin typeface="思源黑体 CN Heavy" panose="020B0A00000000000000" pitchFamily="34" charset="-122"/>
              <a:ea typeface="思源黑体 CN Heavy" panose="020B0A00000000000000" pitchFamily="34" charset="-122"/>
            </a:endParaRPr>
          </a:p>
        </p:txBody>
      </p:sp>
      <p:sp>
        <p:nvSpPr>
          <p:cNvPr id="42" name="矩形 41" descr="無用PPT原创模板，未经授权禁止商用&#10;关注公众号【無用PPT】获取更多模板&#10;联系微信：wuyppt"/>
          <p:cNvSpPr/>
          <p:nvPr/>
        </p:nvSpPr>
        <p:spPr>
          <a:xfrm>
            <a:off x="9203288" y="3429011"/>
            <a:ext cx="1859280" cy="768350"/>
          </a:xfrm>
          <a:prstGeom prst="rect">
            <a:avLst/>
          </a:prstGeom>
        </p:spPr>
        <p:txBody>
          <a:bodyPr wrap="none">
            <a:spAutoFit/>
          </a:bodyPr>
          <a:lstStyle/>
          <a:p>
            <a:r>
              <a:rPr lang="zh-CN" altLang="en-US" sz="4400" dirty="0">
                <a:solidFill>
                  <a:srgbClr val="647CF3"/>
                </a:solidFill>
                <a:latin typeface="思源黑体 CN Heavy" panose="020B0A00000000000000" pitchFamily="34" charset="-122"/>
                <a:ea typeface="思源黑体 CN Heavy" panose="020B0A00000000000000" pitchFamily="34" charset="-122"/>
              </a:rPr>
              <a:t>成熟期</a:t>
            </a:r>
            <a:endParaRPr lang="zh-CN" altLang="en-US" sz="4400" dirty="0">
              <a:solidFill>
                <a:srgbClr val="647CF3"/>
              </a:solidFill>
              <a:latin typeface="思源黑体 CN Heavy" panose="020B0A00000000000000" pitchFamily="34" charset="-122"/>
              <a:ea typeface="思源黑体 CN Heavy" panose="020B0A00000000000000" pitchFamily="34" charset="-122"/>
            </a:endParaRPr>
          </a:p>
        </p:txBody>
      </p:sp>
      <p:sp>
        <p:nvSpPr>
          <p:cNvPr id="21" name="文本框 20"/>
          <p:cNvSpPr txBox="1"/>
          <p:nvPr/>
        </p:nvSpPr>
        <p:spPr>
          <a:xfrm>
            <a:off x="964565" y="4151630"/>
            <a:ext cx="2098040" cy="2316403"/>
          </a:xfrm>
          <a:prstGeom prst="rect">
            <a:avLst/>
          </a:prstGeom>
          <a:noFill/>
        </p:spPr>
        <p:txBody>
          <a:bodyPr wrap="square" rtlCol="0">
            <a:spAutoFit/>
          </a:bodyPr>
          <a:lstStyle/>
          <a:p>
            <a:pPr algn="l">
              <a:lnSpc>
                <a:spcPct val="150000"/>
              </a:lnSpc>
              <a:buClrTx/>
              <a:buSzTx/>
              <a:buFontTx/>
              <a:buNone/>
            </a:pPr>
            <a:r>
              <a:rPr lang="en-US" sz="1400" dirty="0">
                <a:solidFill>
                  <a:srgbClr val="647CF3"/>
                </a:solidFill>
                <a:latin typeface="思源黑体 Light" panose="020B0300000000000000" pitchFamily="34" charset="-122"/>
                <a:ea typeface="思源黑体 Light" panose="020B0300000000000000" pitchFamily="34" charset="-122"/>
              </a:rPr>
              <a:t>1</a:t>
            </a:r>
            <a:r>
              <a:rPr lang="zh-CN" altLang="en-US" sz="1400" dirty="0">
                <a:solidFill>
                  <a:srgbClr val="647CF3"/>
                </a:solidFill>
                <a:latin typeface="思源黑体 Light" panose="020B0300000000000000" pitchFamily="34" charset="-122"/>
                <a:ea typeface="思源黑体 Light" panose="020B0300000000000000" pitchFamily="34" charset="-122"/>
              </a:rPr>
              <a:t>、</a:t>
            </a:r>
            <a:r>
              <a:rPr sz="1400" dirty="0">
                <a:solidFill>
                  <a:srgbClr val="647CF3"/>
                </a:solidFill>
                <a:latin typeface="思源黑体 Light" panose="020B0300000000000000" pitchFamily="34" charset="-122"/>
                <a:ea typeface="思源黑体 Light" panose="020B0300000000000000" pitchFamily="34" charset="-122"/>
              </a:rPr>
              <a:t>定期开展员工福利活</a:t>
            </a:r>
            <a:endParaRPr sz="1400" dirty="0">
              <a:solidFill>
                <a:srgbClr val="647CF3"/>
              </a:solidFill>
              <a:latin typeface="思源黑体 Light" panose="020B0300000000000000" pitchFamily="34" charset="-122"/>
              <a:ea typeface="思源黑体 Light" panose="020B0300000000000000" pitchFamily="34" charset="-122"/>
            </a:endParaRPr>
          </a:p>
          <a:p>
            <a:pPr algn="l">
              <a:lnSpc>
                <a:spcPct val="150000"/>
              </a:lnSpc>
              <a:buClrTx/>
              <a:buSzTx/>
              <a:buFontTx/>
              <a:buNone/>
            </a:pPr>
            <a:r>
              <a:rPr lang="en-US" sz="1400" dirty="0">
                <a:solidFill>
                  <a:srgbClr val="647CF3"/>
                </a:solidFill>
                <a:latin typeface="思源黑体 Light" panose="020B0300000000000000" pitchFamily="34" charset="-122"/>
                <a:ea typeface="思源黑体 Light" panose="020B0300000000000000" pitchFamily="34" charset="-122"/>
              </a:rPr>
              <a:t>2</a:t>
            </a:r>
            <a:r>
              <a:rPr lang="zh-CN" altLang="en-US" sz="1400" dirty="0">
                <a:solidFill>
                  <a:srgbClr val="647CF3"/>
                </a:solidFill>
                <a:latin typeface="思源黑体 Light" panose="020B0300000000000000" pitchFamily="34" charset="-122"/>
                <a:ea typeface="思源黑体 Light" panose="020B0300000000000000" pitchFamily="34" charset="-122"/>
              </a:rPr>
              <a:t>、</a:t>
            </a:r>
            <a:r>
              <a:rPr sz="1400" dirty="0">
                <a:solidFill>
                  <a:srgbClr val="647CF3"/>
                </a:solidFill>
                <a:latin typeface="思源黑体 Light" panose="020B0300000000000000" pitchFamily="34" charset="-122"/>
                <a:ea typeface="思源黑体 Light" panose="020B0300000000000000" pitchFamily="34" charset="-122"/>
              </a:rPr>
              <a:t>调动员工服务积极性</a:t>
            </a:r>
            <a:endParaRPr sz="1400" dirty="0">
              <a:solidFill>
                <a:srgbClr val="647CF3"/>
              </a:solidFill>
              <a:latin typeface="思源黑体 Light" panose="020B0300000000000000" pitchFamily="34" charset="-122"/>
              <a:ea typeface="思源黑体 Light" panose="020B0300000000000000" pitchFamily="34" charset="-122"/>
            </a:endParaRPr>
          </a:p>
          <a:p>
            <a:pPr algn="l">
              <a:lnSpc>
                <a:spcPct val="150000"/>
              </a:lnSpc>
              <a:buClrTx/>
              <a:buSzTx/>
              <a:buFontTx/>
              <a:buNone/>
            </a:pPr>
            <a:r>
              <a:rPr lang="en-US" sz="1400" dirty="0">
                <a:solidFill>
                  <a:srgbClr val="647CF3"/>
                </a:solidFill>
                <a:latin typeface="思源黑体 Light" panose="020B0300000000000000" pitchFamily="34" charset="-122"/>
                <a:ea typeface="思源黑体 Light" panose="020B0300000000000000" pitchFamily="34" charset="-122"/>
              </a:rPr>
              <a:t>3</a:t>
            </a:r>
            <a:r>
              <a:rPr lang="zh-CN" altLang="en-US" sz="1400" dirty="0">
                <a:solidFill>
                  <a:srgbClr val="647CF3"/>
                </a:solidFill>
                <a:latin typeface="思源黑体 Light" panose="020B0300000000000000" pitchFamily="34" charset="-122"/>
                <a:ea typeface="思源黑体 Light" panose="020B0300000000000000" pitchFamily="34" charset="-122"/>
              </a:rPr>
              <a:t>、</a:t>
            </a:r>
            <a:r>
              <a:rPr sz="1400" dirty="0">
                <a:solidFill>
                  <a:srgbClr val="647CF3"/>
                </a:solidFill>
                <a:latin typeface="思源黑体 Light" panose="020B0300000000000000" pitchFamily="34" charset="-122"/>
                <a:ea typeface="思源黑体 Light" panose="020B0300000000000000" pitchFamily="34" charset="-122"/>
              </a:rPr>
              <a:t>将清洁服务优势转化为品牌优势</a:t>
            </a:r>
            <a:endParaRPr sz="1400" dirty="0">
              <a:solidFill>
                <a:srgbClr val="647CF3"/>
              </a:solidFill>
              <a:latin typeface="思源黑体 Light" panose="020B0300000000000000" pitchFamily="34" charset="-122"/>
              <a:ea typeface="思源黑体 Light" panose="020B0300000000000000" pitchFamily="34" charset="-122"/>
            </a:endParaRPr>
          </a:p>
          <a:p>
            <a:pPr algn="l">
              <a:lnSpc>
                <a:spcPct val="150000"/>
              </a:lnSpc>
              <a:buClrTx/>
              <a:buSzTx/>
              <a:buFontTx/>
              <a:buNone/>
            </a:pPr>
            <a:r>
              <a:rPr lang="en-US" sz="1400" dirty="0">
                <a:solidFill>
                  <a:srgbClr val="647CF3"/>
                </a:solidFill>
                <a:latin typeface="思源黑体 Light" panose="020B0300000000000000" pitchFamily="34" charset="-122"/>
                <a:ea typeface="思源黑体 Light" panose="020B0300000000000000" pitchFamily="34" charset="-122"/>
              </a:rPr>
              <a:t>4</a:t>
            </a:r>
            <a:r>
              <a:rPr lang="zh-CN" altLang="en-US" sz="1400" dirty="0">
                <a:solidFill>
                  <a:srgbClr val="647CF3"/>
                </a:solidFill>
                <a:latin typeface="思源黑体 Light" panose="020B0300000000000000" pitchFamily="34" charset="-122"/>
                <a:ea typeface="思源黑体 Light" panose="020B0300000000000000" pitchFamily="34" charset="-122"/>
              </a:rPr>
              <a:t>、</a:t>
            </a:r>
            <a:r>
              <a:rPr sz="1400" dirty="0">
                <a:solidFill>
                  <a:srgbClr val="647CF3"/>
                </a:solidFill>
                <a:latin typeface="思源黑体 Light" panose="020B0300000000000000" pitchFamily="34" charset="-122"/>
                <a:ea typeface="思源黑体 Light" panose="020B0300000000000000" pitchFamily="34" charset="-122"/>
              </a:rPr>
              <a:t>加强公司形象宣传，使用户对公司形象产生一定的认知度</a:t>
            </a:r>
            <a:endParaRPr sz="1400" dirty="0">
              <a:solidFill>
                <a:srgbClr val="647CF3"/>
              </a:solidFill>
              <a:latin typeface="思源黑体 Light" panose="020B0300000000000000" pitchFamily="34" charset="-122"/>
              <a:ea typeface="思源黑体 Light" panose="020B0300000000000000" pitchFamily="34" charset="-122"/>
            </a:endParaRPr>
          </a:p>
        </p:txBody>
      </p:sp>
      <p:sp>
        <p:nvSpPr>
          <p:cNvPr id="22" name="文本框 21"/>
          <p:cNvSpPr txBox="1"/>
          <p:nvPr/>
        </p:nvSpPr>
        <p:spPr>
          <a:xfrm>
            <a:off x="4807960" y="2510366"/>
            <a:ext cx="2566741" cy="3932230"/>
          </a:xfrm>
          <a:prstGeom prst="rect">
            <a:avLst/>
          </a:prstGeom>
          <a:noFill/>
        </p:spPr>
        <p:txBody>
          <a:bodyPr wrap="square" rtlCol="0">
            <a:spAutoFit/>
          </a:bodyPr>
          <a:lstStyle/>
          <a:p>
            <a:pPr algn="l">
              <a:lnSpc>
                <a:spcPct val="150000"/>
              </a:lnSpc>
              <a:buClrTx/>
              <a:buSzTx/>
              <a:buFontTx/>
            </a:pPr>
            <a:r>
              <a:rPr lang="en-US" sz="1400" dirty="0">
                <a:solidFill>
                  <a:schemeClr val="bg1"/>
                </a:solidFill>
                <a:latin typeface="思源黑体 Light" panose="020B0300000000000000" pitchFamily="34" charset="-122"/>
                <a:ea typeface="思源黑体 Light" panose="020B0300000000000000" pitchFamily="34" charset="-122"/>
              </a:rPr>
              <a:t>1</a:t>
            </a:r>
            <a:r>
              <a:rPr lang="zh-CN" altLang="en-US" sz="1400" dirty="0">
                <a:solidFill>
                  <a:schemeClr val="bg1"/>
                </a:solidFill>
                <a:latin typeface="思源黑体 Light" panose="020B0300000000000000" pitchFamily="34" charset="-122"/>
                <a:ea typeface="思源黑体 Light" panose="020B0300000000000000" pitchFamily="34" charset="-122"/>
              </a:rPr>
              <a:t>、</a:t>
            </a:r>
            <a:r>
              <a:rPr sz="1400" dirty="0">
                <a:solidFill>
                  <a:schemeClr val="bg1"/>
                </a:solidFill>
                <a:latin typeface="思源黑体 Light" panose="020B0300000000000000" pitchFamily="34" charset="-122"/>
                <a:ea typeface="思源黑体 Light" panose="020B0300000000000000" pitchFamily="34" charset="-122"/>
              </a:rPr>
              <a:t>从实际出发，制定符合公司发展的战略</a:t>
            </a:r>
            <a:endParaRPr sz="1400" dirty="0">
              <a:solidFill>
                <a:schemeClr val="bg1"/>
              </a:solidFill>
              <a:latin typeface="思源黑体 Light" panose="020B0300000000000000" pitchFamily="34" charset="-122"/>
              <a:ea typeface="思源黑体 Light" panose="020B0300000000000000" pitchFamily="34" charset="-122"/>
            </a:endParaRPr>
          </a:p>
          <a:p>
            <a:pPr algn="l">
              <a:lnSpc>
                <a:spcPct val="150000"/>
              </a:lnSpc>
              <a:buClrTx/>
              <a:buSzTx/>
              <a:buFontTx/>
            </a:pPr>
            <a:r>
              <a:rPr lang="en-US" sz="1400" dirty="0">
                <a:solidFill>
                  <a:schemeClr val="bg1"/>
                </a:solidFill>
                <a:latin typeface="思源黑体 Light" panose="020B0300000000000000" pitchFamily="34" charset="-122"/>
                <a:ea typeface="思源黑体 Light" panose="020B0300000000000000" pitchFamily="34" charset="-122"/>
              </a:rPr>
              <a:t>2</a:t>
            </a:r>
            <a:r>
              <a:rPr lang="zh-CN" altLang="en-US" sz="1400" dirty="0">
                <a:solidFill>
                  <a:schemeClr val="bg1"/>
                </a:solidFill>
                <a:latin typeface="思源黑体 Light" panose="020B0300000000000000" pitchFamily="34" charset="-122"/>
                <a:ea typeface="思源黑体 Light" panose="020B0300000000000000" pitchFamily="34" charset="-122"/>
              </a:rPr>
              <a:t>、通过员工培训提高员工素质来减少服务风险的发生</a:t>
            </a:r>
            <a:endParaRPr lang="zh-CN" altLang="en-US" sz="1400" dirty="0">
              <a:solidFill>
                <a:schemeClr val="bg1"/>
              </a:solidFill>
              <a:latin typeface="思源黑体 Light" panose="020B0300000000000000" pitchFamily="34" charset="-122"/>
              <a:ea typeface="思源黑体 Light" panose="020B0300000000000000" pitchFamily="34" charset="-122"/>
            </a:endParaRPr>
          </a:p>
          <a:p>
            <a:pPr algn="l">
              <a:lnSpc>
                <a:spcPct val="150000"/>
              </a:lnSpc>
              <a:buClrTx/>
              <a:buSzTx/>
              <a:buFontTx/>
            </a:pPr>
            <a:r>
              <a:rPr lang="en-US" altLang="zh-CN" sz="1400" dirty="0">
                <a:solidFill>
                  <a:schemeClr val="bg1"/>
                </a:solidFill>
                <a:latin typeface="思源黑体 Light" panose="020B0300000000000000" pitchFamily="34" charset="-122"/>
                <a:ea typeface="思源黑体 Light" panose="020B0300000000000000" pitchFamily="34" charset="-122"/>
              </a:rPr>
              <a:t>3</a:t>
            </a:r>
            <a:r>
              <a:rPr lang="zh-CN" altLang="en-US" sz="1400" dirty="0">
                <a:solidFill>
                  <a:schemeClr val="bg1"/>
                </a:solidFill>
                <a:latin typeface="思源黑体 Light" panose="020B0300000000000000" pitchFamily="34" charset="-122"/>
                <a:ea typeface="思源黑体 Light" panose="020B0300000000000000" pitchFamily="34" charset="-122"/>
              </a:rPr>
              <a:t>、加强流动资金的日常管理，控制流动资金的占有量，提高流动资金的使用效益。</a:t>
            </a:r>
            <a:endParaRPr lang="zh-CN" altLang="en-US" sz="1400" dirty="0">
              <a:solidFill>
                <a:schemeClr val="bg1"/>
              </a:solidFill>
              <a:latin typeface="思源黑体 Light" panose="020B0300000000000000" pitchFamily="34" charset="-122"/>
              <a:ea typeface="思源黑体 Light" panose="020B0300000000000000" pitchFamily="34" charset="-122"/>
            </a:endParaRPr>
          </a:p>
          <a:p>
            <a:pPr algn="l">
              <a:lnSpc>
                <a:spcPct val="150000"/>
              </a:lnSpc>
              <a:buClrTx/>
              <a:buSzTx/>
              <a:buFontTx/>
            </a:pPr>
            <a:r>
              <a:rPr lang="en-US" altLang="zh-CN" sz="1400" dirty="0">
                <a:solidFill>
                  <a:schemeClr val="bg1"/>
                </a:solidFill>
                <a:latin typeface="思源黑体 Light" panose="020B0300000000000000" pitchFamily="34" charset="-122"/>
                <a:ea typeface="思源黑体 Light" panose="020B0300000000000000" pitchFamily="34" charset="-122"/>
              </a:rPr>
              <a:t>4</a:t>
            </a:r>
            <a:r>
              <a:rPr lang="zh-CN" altLang="en-US" sz="1400" dirty="0">
                <a:solidFill>
                  <a:schemeClr val="bg1"/>
                </a:solidFill>
                <a:latin typeface="思源黑体 Light" panose="020B0300000000000000" pitchFamily="34" charset="-122"/>
                <a:ea typeface="思源黑体 Light" panose="020B0300000000000000" pitchFamily="34" charset="-122"/>
              </a:rPr>
              <a:t>、建立健全财务风险管理和控制体系</a:t>
            </a:r>
            <a:endParaRPr lang="zh-CN" altLang="en-US" sz="1400" dirty="0">
              <a:solidFill>
                <a:schemeClr val="bg1"/>
              </a:solidFill>
              <a:latin typeface="思源黑体 Light" panose="020B0300000000000000" pitchFamily="34" charset="-122"/>
              <a:ea typeface="思源黑体 Light" panose="020B0300000000000000" pitchFamily="34" charset="-122"/>
            </a:endParaRPr>
          </a:p>
          <a:p>
            <a:pPr algn="l">
              <a:lnSpc>
                <a:spcPct val="150000"/>
              </a:lnSpc>
              <a:buClrTx/>
              <a:buSzTx/>
              <a:buFontTx/>
            </a:pPr>
            <a:r>
              <a:rPr lang="en-US" altLang="zh-CN" sz="1400" dirty="0">
                <a:solidFill>
                  <a:schemeClr val="bg1"/>
                </a:solidFill>
                <a:latin typeface="思源黑体 Light" panose="020B0300000000000000" pitchFamily="34" charset="-122"/>
                <a:ea typeface="思源黑体 Light" panose="020B0300000000000000" pitchFamily="34" charset="-122"/>
              </a:rPr>
              <a:t>5</a:t>
            </a:r>
            <a:r>
              <a:rPr lang="zh-CN" altLang="en-US" sz="1400" dirty="0">
                <a:solidFill>
                  <a:schemeClr val="bg1"/>
                </a:solidFill>
                <a:latin typeface="思源黑体 Light" panose="020B0300000000000000" pitchFamily="34" charset="-122"/>
                <a:ea typeface="思源黑体 Light" panose="020B0300000000000000" pitchFamily="34" charset="-122"/>
              </a:rPr>
              <a:t>、建立完善的内部控制机制，明确各工作人员的职责，加强监督</a:t>
            </a:r>
            <a:endParaRPr lang="zh-CN" altLang="en-US" sz="1400" dirty="0">
              <a:solidFill>
                <a:schemeClr val="bg1"/>
              </a:solidFill>
              <a:latin typeface="思源黑体 Light" panose="020B0300000000000000" pitchFamily="34" charset="-122"/>
              <a:ea typeface="思源黑体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無用PPT原创模板，未经授权禁止商用&#10;关注公众号【無用PPT】获取更多模板&#10;联系微信：wuyppt"/>
          <p:cNvPicPr>
            <a:picLocks noChangeAspect="1"/>
          </p:cNvPicPr>
          <p:nvPr/>
        </p:nvPicPr>
        <p:blipFill>
          <a:blip r:embed="rId1" cstate="print">
            <a:alphaModFix amt="5000"/>
            <a:extLst>
              <a:ext uri="{28A0092B-C50C-407E-A947-70E740481C1C}">
                <a14:useLocalDpi xmlns:a14="http://schemas.microsoft.com/office/drawing/2010/main" val="0"/>
              </a:ext>
            </a:extLst>
          </a:blip>
          <a:stretch>
            <a:fillRect/>
          </a:stretch>
        </p:blipFill>
        <p:spPr>
          <a:xfrm>
            <a:off x="5539306" y="4535715"/>
            <a:ext cx="1103389" cy="577965"/>
          </a:xfrm>
          <a:prstGeom prst="rect">
            <a:avLst/>
          </a:prstGeom>
        </p:spPr>
      </p:pic>
      <p:sp>
        <p:nvSpPr>
          <p:cNvPr id="13" name="矩形 12" descr="無用PPT原创模板，未经授权禁止商用&#10;关注公众号【無用PPT】获取更多模板&#10;联系微信：wuyppt"/>
          <p:cNvSpPr/>
          <p:nvPr/>
        </p:nvSpPr>
        <p:spPr>
          <a:xfrm>
            <a:off x="4797955" y="2227122"/>
            <a:ext cx="1258956" cy="2658719"/>
          </a:xfrm>
          <a:prstGeom prst="rect">
            <a:avLst/>
          </a:prstGeom>
          <a:solidFill>
            <a:srgbClr val="647CF3">
              <a:alpha val="60000"/>
            </a:srgbClr>
          </a:solidFill>
          <a:ln>
            <a:noFill/>
          </a:ln>
          <a:scene3d>
            <a:camera prst="perspectiveFront" fov="4200000">
              <a:rot lat="2099995" lon="8100002"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800" dirty="0">
                <a:solidFill>
                  <a:prstClr val="white">
                    <a:lumMod val="95000"/>
                  </a:prstClr>
                </a:solidFill>
                <a:latin typeface="思源黑体 CN Bold" panose="020B0800000000000000" pitchFamily="34" charset="-122"/>
                <a:ea typeface="思源黑体 CN Bold" panose="020B0800000000000000" pitchFamily="34" charset="-122"/>
              </a:rPr>
              <a:t>s</a:t>
            </a:r>
            <a:endParaRPr lang="zh-CN" altLang="en-US" sz="4800" dirty="0">
              <a:solidFill>
                <a:prstClr val="white">
                  <a:lumMod val="95000"/>
                </a:prstClr>
              </a:solidFill>
              <a:latin typeface="思源黑体 CN Bold" panose="020B0800000000000000" pitchFamily="34" charset="-122"/>
              <a:ea typeface="思源黑体 CN Bold" panose="020B0800000000000000" pitchFamily="34" charset="-122"/>
            </a:endParaRPr>
          </a:p>
        </p:txBody>
      </p:sp>
      <p:sp>
        <p:nvSpPr>
          <p:cNvPr id="11" name="矩形 10" descr="無用PPT原创模板，未经授权禁止商用&#10;关注公众号【無用PPT】获取更多模板&#10;联系微信：wuyppt"/>
          <p:cNvSpPr/>
          <p:nvPr/>
        </p:nvSpPr>
        <p:spPr>
          <a:xfrm>
            <a:off x="5539306" y="2406860"/>
            <a:ext cx="1258956" cy="2658719"/>
          </a:xfrm>
          <a:prstGeom prst="rect">
            <a:avLst/>
          </a:prstGeom>
          <a:solidFill>
            <a:srgbClr val="647CF3">
              <a:alpha val="60000"/>
            </a:srgbClr>
          </a:solidFill>
          <a:ln>
            <a:noFill/>
          </a:ln>
          <a:scene3d>
            <a:camera prst="perspectiveFront" fov="4200000">
              <a:rot lat="2099991" lon="13500001"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400" dirty="0">
                <a:solidFill>
                  <a:prstClr val="white">
                    <a:lumMod val="95000"/>
                  </a:prstClr>
                </a:solidFill>
                <a:latin typeface="思源黑体 CN Bold" panose="020B0800000000000000" pitchFamily="34" charset="-122"/>
                <a:ea typeface="思源黑体 CN Bold" panose="020B0800000000000000" pitchFamily="34" charset="-122"/>
              </a:rPr>
              <a:t>C</a:t>
            </a:r>
            <a:endParaRPr lang="zh-CN" altLang="en-US" sz="4400" dirty="0">
              <a:solidFill>
                <a:prstClr val="white">
                  <a:lumMod val="95000"/>
                </a:prstClr>
              </a:solidFill>
              <a:latin typeface="思源黑体 CN Bold" panose="020B0800000000000000" pitchFamily="34" charset="-122"/>
              <a:ea typeface="思源黑体 CN Bold" panose="020B0800000000000000" pitchFamily="34" charset="-122"/>
            </a:endParaRPr>
          </a:p>
        </p:txBody>
      </p:sp>
      <p:sp>
        <p:nvSpPr>
          <p:cNvPr id="3" name="矩形 2" descr="無用PPT原创模板，未经授权禁止商用&#10;关注公众号【無用PPT】获取更多模板&#10;联系微信：wuyppt"/>
          <p:cNvSpPr/>
          <p:nvPr/>
        </p:nvSpPr>
        <p:spPr>
          <a:xfrm>
            <a:off x="4036919" y="739184"/>
            <a:ext cx="4118162" cy="768350"/>
          </a:xfrm>
          <a:prstGeom prst="rect">
            <a:avLst/>
          </a:prstGeom>
          <a:effectLst>
            <a:outerShdw blurRad="50800" dist="38100" dir="2700000" sx="1000" sy="1000" algn="tl" rotWithShape="0">
              <a:srgbClr val="5CF9FF">
                <a:alpha val="40000"/>
              </a:srgbClr>
            </a:outerShdw>
          </a:effectLst>
        </p:spPr>
        <p:txBody>
          <a:bodyPr wrap="square">
            <a:spAutoFit/>
          </a:bodyPr>
          <a:lstStyle/>
          <a:p>
            <a:r>
              <a:rPr lang="zh-CN" altLang="en-US" sz="44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八、组织架构 </a:t>
            </a:r>
            <a:endParaRPr lang="zh-CN" altLang="en-US" sz="44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15" name="矩形 14" descr="無用PPT原创模板，未经授权禁止商用&#10;关注公众号【無用PPT】获取更多模板&#10;联系微信：wuyppt"/>
          <p:cNvSpPr/>
          <p:nvPr/>
        </p:nvSpPr>
        <p:spPr>
          <a:xfrm>
            <a:off x="4760203" y="2580796"/>
            <a:ext cx="1258956" cy="2484783"/>
          </a:xfrm>
          <a:prstGeom prst="rect">
            <a:avLst/>
          </a:prstGeom>
          <a:solidFill>
            <a:srgbClr val="647CF3">
              <a:alpha val="60000"/>
            </a:srgbClr>
          </a:solidFill>
          <a:ln>
            <a:noFill/>
          </a:ln>
          <a:scene3d>
            <a:camera prst="perspectiveFront" fov="4200000">
              <a:rot lat="2099988" lon="2700000"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400" dirty="0">
                <a:solidFill>
                  <a:prstClr val="white">
                    <a:lumMod val="95000"/>
                  </a:prstClr>
                </a:solidFill>
                <a:latin typeface="思源黑体 CN Bold" panose="020B0800000000000000" pitchFamily="34" charset="-122"/>
                <a:ea typeface="思源黑体 CN Bold" panose="020B0800000000000000" pitchFamily="34" charset="-122"/>
              </a:rPr>
              <a:t>p</a:t>
            </a:r>
            <a:endParaRPr lang="zh-CN" altLang="en-US" sz="4400" dirty="0">
              <a:solidFill>
                <a:prstClr val="white">
                  <a:lumMod val="95000"/>
                </a:prstClr>
              </a:solidFill>
              <a:latin typeface="思源黑体 CN Bold" panose="020B0800000000000000" pitchFamily="34" charset="-122"/>
              <a:ea typeface="思源黑体 CN Bold" panose="020B0800000000000000" pitchFamily="34" charset="-122"/>
            </a:endParaRPr>
          </a:p>
        </p:txBody>
      </p:sp>
      <p:sp>
        <p:nvSpPr>
          <p:cNvPr id="9" name="矩形 8" descr="無用PPT原创模板，未经授权禁止商用&#10;关注公众号【無用PPT】获取更多模板&#10;联系微信：wuyppt"/>
          <p:cNvSpPr/>
          <p:nvPr/>
        </p:nvSpPr>
        <p:spPr>
          <a:xfrm>
            <a:off x="5599044" y="2921954"/>
            <a:ext cx="1258956" cy="2484783"/>
          </a:xfrm>
          <a:prstGeom prst="rect">
            <a:avLst/>
          </a:prstGeom>
          <a:solidFill>
            <a:srgbClr val="647CF3">
              <a:alpha val="60000"/>
            </a:srgbClr>
          </a:solidFill>
          <a:ln>
            <a:noFill/>
          </a:ln>
          <a:scene3d>
            <a:camera prst="perspectiveFront" fov="4200000">
              <a:rot lat="2099993" lon="18899975" rev="0"/>
            </a:camera>
            <a:lightRig rig="threePt" dir="t"/>
          </a:scene3d>
          <a:sp3d z="629478"/>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4400" dirty="0">
                <a:solidFill>
                  <a:prstClr val="white">
                    <a:lumMod val="95000"/>
                  </a:prstClr>
                </a:solidFill>
                <a:latin typeface="思源黑体 CN Bold" panose="020B0800000000000000" pitchFamily="34" charset="-122"/>
                <a:ea typeface="思源黑体 CN Bold" panose="020B0800000000000000" pitchFamily="34" charset="-122"/>
              </a:rPr>
              <a:t>PS</a:t>
            </a:r>
            <a:endParaRPr lang="zh-CN" altLang="en-US" sz="4400" dirty="0">
              <a:solidFill>
                <a:prstClr val="white">
                  <a:lumMod val="95000"/>
                </a:prstClr>
              </a:solidFill>
              <a:latin typeface="思源黑体 CN Bold" panose="020B0800000000000000" pitchFamily="34" charset="-122"/>
              <a:ea typeface="思源黑体 CN Bold" panose="020B0800000000000000" pitchFamily="34" charset="-122"/>
            </a:endParaRPr>
          </a:p>
        </p:txBody>
      </p:sp>
      <p:cxnSp>
        <p:nvCxnSpPr>
          <p:cNvPr id="33" name="直接连接符 32" descr="無用PPT原创模板，未经授权禁止商用&#10;关注公众号【無用PPT】获取更多模板&#10;联系微信：wuyppt"/>
          <p:cNvCxnSpPr/>
          <p:nvPr/>
        </p:nvCxnSpPr>
        <p:spPr>
          <a:xfrm>
            <a:off x="3914548" y="4885841"/>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直接连接符 34" descr="無用PPT原创模板，未经授权禁止商用&#10;关注公众号【無用PPT】获取更多模板&#10;联系微信：wuyppt"/>
          <p:cNvCxnSpPr/>
          <p:nvPr/>
        </p:nvCxnSpPr>
        <p:spPr>
          <a:xfrm>
            <a:off x="3107930" y="2921954"/>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直接连接符 35" descr="無用PPT原创模板，未经授权禁止商用&#10;关注公众号【無用PPT】获取更多模板&#10;联系微信：wuyppt"/>
          <p:cNvCxnSpPr/>
          <p:nvPr/>
        </p:nvCxnSpPr>
        <p:spPr>
          <a:xfrm>
            <a:off x="7226092" y="3843976"/>
            <a:ext cx="1857977" cy="0"/>
          </a:xfrm>
          <a:prstGeom prst="line">
            <a:avLst/>
          </a:prstGeom>
          <a:ln w="12700">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1" name="矩形 40" descr="無用PPT原创模板，未经授权禁止商用&#10;关注公众号【無用PPT】获取更多模板&#10;联系微信：wuyppt"/>
          <p:cNvSpPr/>
          <p:nvPr/>
        </p:nvSpPr>
        <p:spPr>
          <a:xfrm>
            <a:off x="1574668" y="4393844"/>
            <a:ext cx="2261262" cy="1284454"/>
          </a:xfrm>
          <a:prstGeom prst="rect">
            <a:avLst/>
          </a:prstGeom>
        </p:spPr>
        <p:txBody>
          <a:bodyPr wrap="square">
            <a:spAutoFit/>
          </a:bodyPr>
          <a:lstStyle/>
          <a:p>
            <a:pPr algn="r">
              <a:lnSpc>
                <a:spcPct val="150000"/>
              </a:lnSpc>
            </a:pPr>
            <a:endParaRPr lang="zh-CN" altLang="en-US" sz="1400" dirty="0">
              <a:solidFill>
                <a:prstClr val="white">
                  <a:lumMod val="95000"/>
                </a:prst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2000" dirty="0">
                <a:solidFill>
                  <a:prstClr val="white">
                    <a:lumMod val="95000"/>
                  </a:prstClr>
                </a:solidFill>
                <a:latin typeface="思源黑体 Light" panose="020B0300000000000000" pitchFamily="34" charset="-122"/>
                <a:ea typeface="思源黑体 Light" panose="020B0300000000000000" pitchFamily="34" charset="-122"/>
              </a:rPr>
              <a:t>管理思想</a:t>
            </a:r>
            <a:endParaRPr lang="en-US" altLang="zh-CN" sz="2000" dirty="0">
              <a:solidFill>
                <a:prstClr val="white">
                  <a:lumMod val="95000"/>
                </a:prst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2000" dirty="0">
                <a:solidFill>
                  <a:prstClr val="white">
                    <a:lumMod val="95000"/>
                  </a:prstClr>
                </a:solidFill>
                <a:latin typeface="思源黑体 Light" panose="020B0300000000000000" pitchFamily="34" charset="-122"/>
                <a:ea typeface="思源黑体 Light" panose="020B0300000000000000" pitchFamily="34" charset="-122"/>
              </a:rPr>
              <a:t>管理模式与手段</a:t>
            </a:r>
            <a:endParaRPr lang="zh-CN" altLang="en-US" sz="2000" dirty="0">
              <a:solidFill>
                <a:prstClr val="white">
                  <a:lumMod val="95000"/>
                </a:prstClr>
              </a:solidFill>
              <a:latin typeface="思源黑体 Light" panose="020B0300000000000000" pitchFamily="34" charset="-122"/>
              <a:ea typeface="思源黑体 Light" panose="020B0300000000000000" pitchFamily="34" charset="-122"/>
            </a:endParaRPr>
          </a:p>
        </p:txBody>
      </p:sp>
      <p:sp>
        <p:nvSpPr>
          <p:cNvPr id="45" name="矩形 44" descr="無用PPT原创模板，未经授权禁止商用&#10;关注公众号【無用PPT】获取更多模板&#10;联系微信：wuyppt"/>
          <p:cNvSpPr/>
          <p:nvPr/>
        </p:nvSpPr>
        <p:spPr>
          <a:xfrm>
            <a:off x="685477" y="2580796"/>
            <a:ext cx="2362715" cy="961289"/>
          </a:xfrm>
          <a:prstGeom prst="rect">
            <a:avLst/>
          </a:prstGeom>
        </p:spPr>
        <p:txBody>
          <a:bodyPr wrap="square">
            <a:spAutoFit/>
          </a:bodyPr>
          <a:lstStyle/>
          <a:p>
            <a:pPr algn="r">
              <a:lnSpc>
                <a:spcPct val="150000"/>
              </a:lnSpc>
            </a:pPr>
            <a:r>
              <a:rPr lang="zh-CN" altLang="en-US" sz="2000" dirty="0">
                <a:solidFill>
                  <a:prstClr val="white">
                    <a:lumMod val="95000"/>
                  </a:prstClr>
                </a:solidFill>
                <a:latin typeface="思源黑体 Light" panose="020B0300000000000000" pitchFamily="34" charset="-122"/>
                <a:ea typeface="思源黑体 Light" panose="020B0300000000000000" pitchFamily="34" charset="-122"/>
              </a:rPr>
              <a:t>人员优势</a:t>
            </a:r>
            <a:endParaRPr lang="en-US" altLang="zh-CN" sz="2000" dirty="0">
              <a:solidFill>
                <a:prstClr val="white">
                  <a:lumMod val="95000"/>
                </a:prstClr>
              </a:solidFill>
              <a:latin typeface="思源黑体 Light" panose="020B0300000000000000" pitchFamily="34" charset="-122"/>
              <a:ea typeface="思源黑体 Light" panose="020B0300000000000000" pitchFamily="34" charset="-122"/>
            </a:endParaRPr>
          </a:p>
          <a:p>
            <a:pPr algn="r">
              <a:lnSpc>
                <a:spcPct val="150000"/>
              </a:lnSpc>
            </a:pPr>
            <a:r>
              <a:rPr lang="zh-CN" altLang="en-US" sz="2000" dirty="0">
                <a:solidFill>
                  <a:prstClr val="white">
                    <a:lumMod val="95000"/>
                  </a:prstClr>
                </a:solidFill>
                <a:latin typeface="思源黑体 Light" panose="020B0300000000000000" pitchFamily="34" charset="-122"/>
                <a:ea typeface="思源黑体 Light" panose="020B0300000000000000" pitchFamily="34" charset="-122"/>
              </a:rPr>
              <a:t>资源优势</a:t>
            </a:r>
            <a:endParaRPr lang="zh-CN" altLang="en-US" sz="2000" dirty="0">
              <a:solidFill>
                <a:prstClr val="white">
                  <a:lumMod val="95000"/>
                </a:prstClr>
              </a:solidFill>
              <a:latin typeface="思源黑体 Light" panose="020B0300000000000000" pitchFamily="34" charset="-122"/>
              <a:ea typeface="思源黑体 Light" panose="020B0300000000000000" pitchFamily="34" charset="-122"/>
            </a:endParaRPr>
          </a:p>
        </p:txBody>
      </p:sp>
      <p:sp>
        <p:nvSpPr>
          <p:cNvPr id="2" name="文本框 1"/>
          <p:cNvSpPr txBox="1"/>
          <p:nvPr/>
        </p:nvSpPr>
        <p:spPr>
          <a:xfrm>
            <a:off x="8557956" y="3491636"/>
            <a:ext cx="1510318" cy="967188"/>
          </a:xfrm>
          <a:prstGeom prst="rect">
            <a:avLst/>
          </a:prstGeom>
          <a:noFill/>
        </p:spPr>
        <p:txBody>
          <a:bodyPr wrap="square" rtlCol="0">
            <a:spAutoFit/>
          </a:bodyPr>
          <a:lstStyle/>
          <a:p>
            <a:pPr algn="r">
              <a:lnSpc>
                <a:spcPct val="150000"/>
              </a:lnSpc>
            </a:pPr>
            <a:r>
              <a:rPr lang="zh-CN" altLang="en-US" sz="2000" dirty="0">
                <a:solidFill>
                  <a:prstClr val="white">
                    <a:lumMod val="95000"/>
                  </a:prstClr>
                </a:solidFill>
                <a:ea typeface="思源黑体 Light" panose="020B0300000000000000" pitchFamily="34" charset="-122"/>
              </a:rPr>
              <a:t>考核维度</a:t>
            </a:r>
            <a:endParaRPr lang="en-US" altLang="zh-CN" sz="2000" dirty="0">
              <a:solidFill>
                <a:prstClr val="white">
                  <a:lumMod val="95000"/>
                </a:prstClr>
              </a:solidFill>
              <a:ea typeface="思源黑体 Light" panose="020B0300000000000000" pitchFamily="34" charset="-122"/>
            </a:endParaRPr>
          </a:p>
          <a:p>
            <a:pPr algn="r">
              <a:lnSpc>
                <a:spcPct val="150000"/>
              </a:lnSpc>
            </a:pPr>
            <a:r>
              <a:rPr lang="zh-CN" altLang="en-US" sz="2000" dirty="0">
                <a:solidFill>
                  <a:prstClr val="white">
                    <a:lumMod val="95000"/>
                  </a:prstClr>
                </a:solidFill>
                <a:ea typeface="思源黑体 Light" panose="020B0300000000000000" pitchFamily="34" charset="-122"/>
              </a:rPr>
              <a:t>成员培训</a:t>
            </a:r>
            <a:endParaRPr lang="zh-CN" altLang="en-US" sz="2000" dirty="0">
              <a:solidFill>
                <a:prstClr val="white">
                  <a:lumMod val="95000"/>
                </a:prstClr>
              </a:solidFill>
              <a:ea typeface="思源黑体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1216" y="1093509"/>
            <a:ext cx="8851770" cy="3447098"/>
          </a:xfrm>
          <a:prstGeom prst="rect">
            <a:avLst/>
          </a:prstGeom>
          <a:noFill/>
        </p:spPr>
        <p:txBody>
          <a:bodyPr wrap="square" rtlCol="0">
            <a:spAutoFit/>
          </a:bodyPr>
          <a:lstStyle/>
          <a:p>
            <a:pPr marL="838200" indent="1122680"/>
            <a:endParaRPr lang="zh-CN" altLang="zh-CN" sz="4000" b="1" spc="-50" dirty="0">
              <a:solidFill>
                <a:schemeClr val="accent1"/>
              </a:solidFill>
              <a:latin typeface="Segoe UI Emoji" panose="020B0502040204020203" pitchFamily="34" charset="0"/>
              <a:ea typeface="宋体" panose="02010600030101010101" pitchFamily="2" charset="-122"/>
            </a:endParaRPr>
          </a:p>
          <a:p>
            <a:pPr marL="838200"/>
            <a:r>
              <a:rPr lang="zh-CN" altLang="zh-CN" sz="2000" spc="-50" dirty="0">
                <a:solidFill>
                  <a:schemeClr val="bg1"/>
                </a:solidFill>
                <a:latin typeface="Segoe UI Emoji" panose="020B0502040204020203" pitchFamily="34" charset="0"/>
                <a:ea typeface="宋体" panose="02010600030101010101" pitchFamily="2" charset="-122"/>
              </a:rPr>
              <a:t>（一） 人员优势 </a:t>
            </a:r>
            <a:endParaRPr lang="zh-CN" altLang="zh-CN" sz="2000" spc="-50" dirty="0">
              <a:solidFill>
                <a:schemeClr val="bg1"/>
              </a:solidFill>
              <a:latin typeface="Segoe UI Emoji" panose="020B0502040204020203" pitchFamily="34" charset="0"/>
              <a:ea typeface="宋体" panose="02010600030101010101" pitchFamily="2" charset="-122"/>
            </a:endParaRPr>
          </a:p>
          <a:p>
            <a:pPr marL="838200" indent="279400"/>
            <a:r>
              <a:rPr lang="zh-CN" altLang="zh-CN" sz="2000" spc="-50" dirty="0">
                <a:solidFill>
                  <a:schemeClr val="bg1"/>
                </a:solidFill>
                <a:latin typeface="Segoe UI Emoji" panose="020B0502040204020203" pitchFamily="34" charset="0"/>
                <a:ea typeface="宋体" panose="02010600030101010101" pitchFamily="2" charset="-122"/>
              </a:rPr>
              <a:t>来自软件工程等拥有默契且专业过硬的学生共同开发，其中包括 C 语言、C++、OpenCV 开发人员等，团队成员专业素质高，在相关领域均有较为深入研究。</a:t>
            </a:r>
            <a:endParaRPr lang="zh-CN" altLang="zh-CN" sz="2000" spc="-50" dirty="0">
              <a:solidFill>
                <a:schemeClr val="bg1"/>
              </a:solidFill>
              <a:latin typeface="Segoe UI Emoji" panose="020B0502040204020203" pitchFamily="34" charset="0"/>
              <a:ea typeface="宋体" panose="02010600030101010101" pitchFamily="2" charset="-122"/>
            </a:endParaRPr>
          </a:p>
          <a:p>
            <a:pPr marL="838200"/>
            <a:r>
              <a:rPr lang="zh-CN" altLang="zh-CN" sz="2000" spc="-50" dirty="0">
                <a:solidFill>
                  <a:schemeClr val="bg1"/>
                </a:solidFill>
                <a:latin typeface="Segoe UI Emoji" panose="020B0502040204020203" pitchFamily="34" charset="0"/>
                <a:ea typeface="宋体" panose="02010600030101010101" pitchFamily="2" charset="-122"/>
              </a:rPr>
              <a:t>（二）资源优势 </a:t>
            </a:r>
            <a:endParaRPr lang="zh-CN" altLang="zh-CN" sz="2000" spc="-50" dirty="0">
              <a:solidFill>
                <a:schemeClr val="bg1"/>
              </a:solidFill>
              <a:latin typeface="Segoe UI Emoji" panose="020B0502040204020203" pitchFamily="34" charset="0"/>
              <a:ea typeface="宋体" panose="02010600030101010101" pitchFamily="2" charset="-122"/>
            </a:endParaRPr>
          </a:p>
          <a:p>
            <a:pPr marL="838200" indent="279400"/>
            <a:r>
              <a:rPr lang="zh-CN" altLang="zh-CN" sz="2000" spc="-50" dirty="0">
                <a:solidFill>
                  <a:schemeClr val="bg1"/>
                </a:solidFill>
                <a:latin typeface="Segoe UI Emoji" panose="020B0502040204020203" pitchFamily="34" charset="0"/>
                <a:ea typeface="宋体" panose="02010600030101010101" pitchFamily="2" charset="-122"/>
              </a:rPr>
              <a:t>团队有学校支持，拥有丰富的创新创业资源以及扶持政策，有导师一对一指导，学校创客空间提供了场地、资金、设备、技术的全方位资源扶持。 </a:t>
            </a:r>
            <a:endParaRPr lang="zh-CN" altLang="zh-CN" sz="2000" spc="-50" dirty="0">
              <a:solidFill>
                <a:schemeClr val="bg1"/>
              </a:solidFill>
              <a:latin typeface="Segoe UI Emoji" panose="020B0502040204020203" pitchFamily="34" charset="0"/>
              <a:ea typeface="宋体" panose="02010600030101010101" pitchFamily="2" charset="-122"/>
            </a:endParaRPr>
          </a:p>
          <a:p>
            <a:endParaRPr lang="zh-CN" altLang="en-US" dirty="0"/>
          </a:p>
        </p:txBody>
      </p:sp>
      <p:sp>
        <p:nvSpPr>
          <p:cNvPr id="4" name="文本框 3"/>
          <p:cNvSpPr txBox="1"/>
          <p:nvPr/>
        </p:nvSpPr>
        <p:spPr>
          <a:xfrm>
            <a:off x="3504460" y="996064"/>
            <a:ext cx="6174418"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8.1</a:t>
            </a:r>
            <a:r>
              <a:rPr kumimoji="0" lang="en-US" altLang="zh-CN"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	</a:t>
            </a:r>
            <a:r>
              <a:rPr lang="zh-CN" altLang="en-US"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团队优势</a:t>
            </a:r>
            <a:endParaRPr kumimoji="0" lang="zh-CN" altLang="en-US"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45535" y="1837813"/>
            <a:ext cx="5810054" cy="4893647"/>
          </a:xfrm>
          <a:prstGeom prst="rect">
            <a:avLst/>
          </a:prstGeom>
          <a:noFill/>
        </p:spPr>
        <p:txBody>
          <a:bodyPr wrap="square" rtlCol="0">
            <a:spAutoFit/>
          </a:bodyPr>
          <a:lstStyle/>
          <a:p>
            <a:pPr marL="838200" indent="280670"/>
            <a:r>
              <a:rPr lang="zh-CN" altLang="zh-CN" sz="4000" dirty="0">
                <a:solidFill>
                  <a:schemeClr val="accent1"/>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4000" b="1" spc="-50" dirty="0">
                <a:solidFill>
                  <a:schemeClr val="accent1"/>
                </a:solidFill>
                <a:effectLst/>
                <a:latin typeface="宋体" panose="02010600030101010101" pitchFamily="2" charset="-122"/>
                <a:ea typeface="Segoe UI Emoji" panose="020B0502040204020203" pitchFamily="34" charset="0"/>
                <a:cs typeface="Segoe UI Emoji" panose="020B0502040204020203" pitchFamily="34" charset="0"/>
              </a:rPr>
              <a:t> </a:t>
            </a:r>
            <a:endParaRPr lang="en-US" altLang="zh-CN" sz="1800" spc="-50" dirty="0">
              <a:solidFill>
                <a:schemeClr val="accent1"/>
              </a:solidFill>
              <a:effectLst/>
              <a:latin typeface="宋体" panose="02010600030101010101" pitchFamily="2" charset="-122"/>
              <a:ea typeface="Segoe UI Emoji" panose="020B0502040204020203" pitchFamily="34" charset="0"/>
              <a:cs typeface="Segoe UI Emoji" panose="020B0502040204020203" pitchFamily="34" charset="0"/>
            </a:endParaRPr>
          </a:p>
          <a:p>
            <a:pPr marL="838200"/>
            <a:endParaRPr lang="en-US" altLang="zh-CN" sz="1400" spc="-50" dirty="0">
              <a:solidFill>
                <a:schemeClr val="accent1"/>
              </a:solidFill>
              <a:latin typeface="宋体" panose="02010600030101010101" pitchFamily="2" charset="-122"/>
              <a:ea typeface="Segoe UI Emoji" panose="020B0502040204020203" pitchFamily="34" charset="0"/>
              <a:cs typeface="Segoe UI Emoji" panose="020B0502040204020203" pitchFamily="34" charset="0"/>
            </a:endParaRPr>
          </a:p>
          <a:p>
            <a:pPr marL="838200"/>
            <a:endParaRPr lang="en-US" altLang="zh-CN" sz="2000" spc="-50" dirty="0">
              <a:solidFill>
                <a:schemeClr val="accent1"/>
              </a:solidFill>
              <a:effectLst/>
              <a:latin typeface="宋体" panose="02010600030101010101" pitchFamily="2" charset="-122"/>
              <a:ea typeface="Segoe UI Emoji" panose="020B0502040204020203" pitchFamily="34" charset="0"/>
              <a:cs typeface="Segoe UI Emoji" panose="020B0502040204020203" pitchFamily="34" charset="0"/>
            </a:endParaRPr>
          </a:p>
          <a:p>
            <a:pPr marL="838200"/>
            <a:r>
              <a:rPr lang="zh-CN" altLang="zh-CN" sz="2000" spc="-50" dirty="0">
                <a:solidFill>
                  <a:schemeClr val="accent1"/>
                </a:solidFill>
                <a:effectLst/>
                <a:latin typeface="宋体" panose="02010600030101010101" pitchFamily="2" charset="-122"/>
                <a:ea typeface="Segoe UI Emoji" panose="020B0502040204020203" pitchFamily="34" charset="0"/>
                <a:cs typeface="Segoe UI Emoji" panose="020B0502040204020203" pitchFamily="34" charset="0"/>
              </a:rPr>
              <a:t>⚫ </a:t>
            </a:r>
            <a:r>
              <a:rPr lang="zh-CN" altLang="zh-CN" sz="2000" spc="-50" dirty="0">
                <a:solidFill>
                  <a:schemeClr val="bg1"/>
                </a:solidFill>
                <a:effectLst/>
                <a:latin typeface="Segoe UI Emoji" panose="020B0502040204020203" pitchFamily="34" charset="0"/>
                <a:ea typeface="宋体" panose="02010600030101010101" pitchFamily="2" charset="-122"/>
                <a:cs typeface="Segoe UI Emoji" panose="020B0502040204020203" pitchFamily="34" charset="0"/>
              </a:rPr>
              <a:t>专业技术人员</a:t>
            </a:r>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a:t>
            </a:r>
            <a:r>
              <a:rPr lang="zh-CN" altLang="zh-CN" sz="2000" spc="-50" dirty="0">
                <a:solidFill>
                  <a:schemeClr val="bg1"/>
                </a:solidFill>
                <a:effectLst/>
                <a:latin typeface="Segoe UI Emoji" panose="020B0502040204020203" pitchFamily="34" charset="0"/>
                <a:ea typeface="宋体" panose="02010600030101010101" pitchFamily="2" charset="-122"/>
                <a:cs typeface="Segoe UI Emoji" panose="020B0502040204020203" pitchFamily="34" charset="0"/>
              </a:rPr>
              <a:t>由专业工程师，教授进行专题讲座。派往同行业顶尖公司进行短期学习。</a:t>
            </a:r>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a:t>
            </a:r>
            <a:endParaRPr lang="zh-CN" altLang="zh-CN" sz="20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pPr marL="838200"/>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a:t>
            </a:r>
            <a:r>
              <a:rPr lang="zh-CN" altLang="zh-CN" sz="2000" spc="-50" dirty="0">
                <a:solidFill>
                  <a:schemeClr val="bg1"/>
                </a:solidFill>
                <a:effectLst/>
                <a:latin typeface="Segoe UI Emoji" panose="020B0502040204020203" pitchFamily="34" charset="0"/>
                <a:ea typeface="宋体" panose="02010600030101010101" pitchFamily="2" charset="-122"/>
                <a:cs typeface="Segoe UI Emoji" panose="020B0502040204020203" pitchFamily="34" charset="0"/>
              </a:rPr>
              <a:t>入职员工</a:t>
            </a:r>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a:t>
            </a:r>
            <a:r>
              <a:rPr lang="zh-CN" altLang="zh-CN" sz="2000" spc="-50" dirty="0">
                <a:solidFill>
                  <a:schemeClr val="bg1"/>
                </a:solidFill>
                <a:effectLst/>
                <a:latin typeface="Segoe UI Emoji" panose="020B0502040204020203" pitchFamily="34" charset="0"/>
                <a:ea typeface="宋体" panose="02010600030101010101" pitchFamily="2" charset="-122"/>
                <a:cs typeface="Segoe UI Emoji" panose="020B0502040204020203" pitchFamily="34" charset="0"/>
              </a:rPr>
              <a:t>进行强化公司的企业文化培训、法律法规、劳动纪律、安全生产、团队精神、质</a:t>
            </a:r>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a:t>
            </a:r>
            <a:r>
              <a:rPr lang="zh-CN" altLang="zh-CN" sz="2000" spc="-50" dirty="0">
                <a:solidFill>
                  <a:schemeClr val="bg1"/>
                </a:solidFill>
                <a:effectLst/>
                <a:latin typeface="Segoe UI Emoji" panose="020B0502040204020203" pitchFamily="34" charset="0"/>
                <a:ea typeface="宋体" panose="02010600030101010101" pitchFamily="2" charset="-122"/>
                <a:cs typeface="Segoe UI Emoji" panose="020B0502040204020203" pitchFamily="34" charset="0"/>
              </a:rPr>
              <a:t>量意识、信息安全产品、信息安全管理及流程的培训。</a:t>
            </a:r>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a:t>
            </a:r>
            <a:endParaRPr lang="zh-CN" altLang="zh-CN" sz="20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pPr marL="838200"/>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a:t>
            </a:r>
            <a:r>
              <a:rPr lang="zh-CN" altLang="zh-CN" sz="2000" spc="-50" dirty="0">
                <a:solidFill>
                  <a:schemeClr val="bg1"/>
                </a:solidFill>
                <a:effectLst/>
                <a:latin typeface="Segoe UI Emoji" panose="020B0502040204020203" pitchFamily="34" charset="0"/>
                <a:ea typeface="宋体" panose="02010600030101010101" pitchFamily="2" charset="-122"/>
                <a:cs typeface="Segoe UI Emoji" panose="020B0502040204020203" pitchFamily="34" charset="0"/>
              </a:rPr>
              <a:t>专业的清洁人员进行培训</a:t>
            </a:r>
            <a:endParaRPr lang="zh-CN" altLang="zh-CN" sz="20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pPr marL="838200"/>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a:t>
            </a:r>
            <a:r>
              <a:rPr lang="zh-CN" altLang="zh-CN" sz="2000" spc="-50" dirty="0">
                <a:solidFill>
                  <a:schemeClr val="bg1"/>
                </a:solidFill>
                <a:effectLst/>
                <a:latin typeface="Segoe UI Emoji" panose="020B0502040204020203" pitchFamily="34" charset="0"/>
                <a:ea typeface="宋体" panose="02010600030101010101" pitchFamily="2" charset="-122"/>
                <a:cs typeface="Segoe UI Emoji" panose="020B0502040204020203" pitchFamily="34" charset="0"/>
              </a:rPr>
              <a:t>转岗职工培训</a:t>
            </a:r>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a:t>
            </a:r>
            <a:r>
              <a:rPr lang="zh-CN" altLang="zh-CN" sz="2000" spc="-50" dirty="0">
                <a:solidFill>
                  <a:schemeClr val="bg1"/>
                </a:solidFill>
                <a:effectLst/>
                <a:latin typeface="Segoe UI Emoji" panose="020B0502040204020203" pitchFamily="34" charset="0"/>
                <a:ea typeface="宋体" panose="02010600030101010101" pitchFamily="2" charset="-122"/>
                <a:cs typeface="Segoe UI Emoji" panose="020B0502040204020203" pitchFamily="34" charset="0"/>
              </a:rPr>
              <a:t>进行专业技术培训，培训时间不得少于</a:t>
            </a:r>
            <a:r>
              <a:rPr lang="zh-CN" altLang="zh-CN" sz="2000" spc="-50" dirty="0">
                <a:solidFill>
                  <a:schemeClr val="bg1"/>
                </a:solidFill>
                <a:effectLst/>
                <a:latin typeface="宋体" panose="02010600030101010101" pitchFamily="2" charset="-122"/>
                <a:ea typeface="Segoe UI Emoji" panose="020B0502040204020203" pitchFamily="34" charset="0"/>
                <a:cs typeface="Segoe UI Emoji" panose="020B0502040204020203" pitchFamily="34" charset="0"/>
              </a:rPr>
              <a:t> 20 </a:t>
            </a:r>
            <a:r>
              <a:rPr lang="zh-CN" altLang="zh-CN" sz="2000" spc="-50" dirty="0">
                <a:solidFill>
                  <a:schemeClr val="bg1"/>
                </a:solidFill>
                <a:effectLst/>
                <a:latin typeface="Segoe UI Emoji" panose="020B0502040204020203" pitchFamily="34" charset="0"/>
                <a:ea typeface="宋体" panose="02010600030101010101" pitchFamily="2" charset="-122"/>
                <a:cs typeface="Segoe UI Emoji" panose="020B0502040204020203" pitchFamily="34" charset="0"/>
              </a:rPr>
              <a:t>天。</a:t>
            </a:r>
            <a:endParaRPr lang="zh-CN" altLang="zh-CN" sz="20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r>
              <a:rPr lang="en-US" altLang="zh-CN" sz="20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2000" dirty="0">
                <a:solidFill>
                  <a:schemeClr val="bg1"/>
                </a:solidFill>
                <a:effectLst/>
                <a:latin typeface="宋体" panose="02010600030101010101" pitchFamily="2" charset="-122"/>
                <a:ea typeface="宋体" panose="02010600030101010101" pitchFamily="2" charset="-122"/>
                <a:cs typeface="宋体" panose="02010600030101010101" pitchFamily="2" charset="-122"/>
              </a:rPr>
              <a:t>补充招聘专门清洁人员进行培训</a:t>
            </a:r>
            <a:endParaRPr lang="zh-CN" altLang="zh-CN" sz="20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3" name="文本框 2"/>
          <p:cNvSpPr txBox="1"/>
          <p:nvPr/>
        </p:nvSpPr>
        <p:spPr>
          <a:xfrm>
            <a:off x="495014" y="2537528"/>
            <a:ext cx="6080288" cy="1814830"/>
          </a:xfrm>
          <a:prstGeom prst="rect">
            <a:avLst/>
          </a:prstGeom>
          <a:noFill/>
        </p:spPr>
        <p:txBody>
          <a:bodyPr wrap="square" rtlCol="0">
            <a:spAutoFit/>
          </a:bodyPr>
          <a:lstStyle/>
          <a:p>
            <a:pPr marL="838200" indent="280670"/>
            <a:r>
              <a:rPr lang="zh-CN" altLang="zh-CN" sz="2800" spc="-50" dirty="0">
                <a:solidFill>
                  <a:schemeClr val="bg1"/>
                </a:solidFill>
                <a:latin typeface="Segoe UI Emoji" panose="020B0502040204020203" pitchFamily="34" charset="0"/>
                <a:ea typeface="宋体" panose="02010600030101010101" pitchFamily="2" charset="-122"/>
              </a:rPr>
              <a:t>⚫ 工作业绩</a:t>
            </a:r>
            <a:endParaRPr lang="en-US" altLang="zh-CN" sz="2800" spc="-50" dirty="0">
              <a:solidFill>
                <a:schemeClr val="bg1"/>
              </a:solidFill>
              <a:latin typeface="Segoe UI Emoji" panose="020B0502040204020203" pitchFamily="34" charset="0"/>
              <a:ea typeface="宋体" panose="02010600030101010101" pitchFamily="2" charset="-122"/>
            </a:endParaRPr>
          </a:p>
          <a:p>
            <a:pPr marL="838200" indent="280670"/>
            <a:r>
              <a:rPr lang="zh-CN" altLang="zh-CN" sz="2800" spc="-50" dirty="0">
                <a:solidFill>
                  <a:schemeClr val="bg1"/>
                </a:solidFill>
                <a:latin typeface="Segoe UI Emoji" panose="020B0502040204020203" pitchFamily="34" charset="0"/>
                <a:ea typeface="宋体" panose="02010600030101010101" pitchFamily="2" charset="-122"/>
              </a:rPr>
              <a:t>⚫ 工作态度</a:t>
            </a:r>
            <a:endParaRPr lang="en-US" altLang="zh-CN" sz="2800" spc="-50" dirty="0">
              <a:solidFill>
                <a:schemeClr val="bg1"/>
              </a:solidFill>
              <a:latin typeface="Segoe UI Emoji" panose="020B0502040204020203" pitchFamily="34" charset="0"/>
              <a:ea typeface="宋体" panose="02010600030101010101" pitchFamily="2" charset="-122"/>
            </a:endParaRPr>
          </a:p>
          <a:p>
            <a:pPr marL="838200" indent="280670"/>
            <a:r>
              <a:rPr lang="zh-CN" altLang="zh-CN" sz="2800" spc="-50" dirty="0">
                <a:solidFill>
                  <a:schemeClr val="bg1"/>
                </a:solidFill>
                <a:latin typeface="Segoe UI Emoji" panose="020B0502040204020203" pitchFamily="34" charset="0"/>
                <a:ea typeface="宋体" panose="02010600030101010101" pitchFamily="2" charset="-122"/>
              </a:rPr>
              <a:t>⚫ 工作能力</a:t>
            </a:r>
            <a:endParaRPr lang="zh-CN" altLang="zh-CN" sz="2800" spc="-50" dirty="0">
              <a:solidFill>
                <a:schemeClr val="bg1"/>
              </a:solidFill>
              <a:latin typeface="Segoe UI Emoji" panose="020B0502040204020203" pitchFamily="34" charset="0"/>
              <a:ea typeface="宋体" panose="02010600030101010101" pitchFamily="2" charset="-122"/>
            </a:endParaRPr>
          </a:p>
          <a:p>
            <a:endParaRPr lang="zh-CN" altLang="zh-CN" sz="2800" spc="-50" dirty="0">
              <a:solidFill>
                <a:schemeClr val="bg1"/>
              </a:solidFill>
              <a:latin typeface="Segoe UI Emoji" panose="020B0502040204020203" pitchFamily="34" charset="0"/>
              <a:ea typeface="宋体" panose="02010600030101010101" pitchFamily="2" charset="-122"/>
            </a:endParaRPr>
          </a:p>
        </p:txBody>
      </p:sp>
      <p:sp>
        <p:nvSpPr>
          <p:cNvPr id="5" name="文本框 4"/>
          <p:cNvSpPr txBox="1"/>
          <p:nvPr/>
        </p:nvSpPr>
        <p:spPr>
          <a:xfrm>
            <a:off x="104651" y="414436"/>
            <a:ext cx="6174418" cy="76944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8.2</a:t>
            </a:r>
            <a:r>
              <a:rPr kumimoji="0" lang="en-US" altLang="zh-CN"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	</a:t>
            </a:r>
            <a:r>
              <a:rPr kumimoji="0" lang="zh-CN" altLang="en-US"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绩效考核</a:t>
            </a:r>
            <a:r>
              <a:rPr kumimoji="0" lang="zh-CN" altLang="en-US" sz="44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方案</a:t>
            </a:r>
            <a:endParaRPr kumimoji="0" lang="zh-CN" altLang="en-US"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sp>
        <p:nvSpPr>
          <p:cNvPr id="6" name="文本框 5"/>
          <p:cNvSpPr txBox="1"/>
          <p:nvPr/>
        </p:nvSpPr>
        <p:spPr>
          <a:xfrm>
            <a:off x="1003300" y="1376680"/>
            <a:ext cx="4105275" cy="70675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8.2.1</a:t>
            </a:r>
            <a:r>
              <a:rPr kumimoji="0" lang="en-US" altLang="zh-CN"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	</a:t>
            </a:r>
            <a:r>
              <a:rPr kumimoji="0" lang="zh-CN" altLang="en-US"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考核维度</a:t>
            </a:r>
            <a:endParaRPr kumimoji="0" lang="zh-CN" altLang="en-US"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sp>
        <p:nvSpPr>
          <p:cNvPr id="7" name="文本框 6"/>
          <p:cNvSpPr txBox="1"/>
          <p:nvPr/>
        </p:nvSpPr>
        <p:spPr>
          <a:xfrm>
            <a:off x="6575425" y="1376680"/>
            <a:ext cx="5235575" cy="70675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8.2.2</a:t>
            </a:r>
            <a:r>
              <a:rPr kumimoji="0" lang="en-US" altLang="zh-CN"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	</a:t>
            </a:r>
            <a:r>
              <a:rPr lang="zh-CN" altLang="en-US"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成员培训</a:t>
            </a:r>
            <a:endParaRPr kumimoji="0" lang="zh-CN" altLang="en-US"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27993" y="3150212"/>
            <a:ext cx="4666269" cy="1323439"/>
          </a:xfrm>
          <a:prstGeom prst="rect">
            <a:avLst/>
          </a:prstGeom>
          <a:noFill/>
        </p:spPr>
        <p:txBody>
          <a:bodyPr wrap="square" rtlCol="0">
            <a:spAutoFit/>
          </a:bodyPr>
          <a:lstStyle/>
          <a:p>
            <a:pPr marL="838200" indent="280670"/>
            <a:endParaRPr lang="en-US" altLang="zh-CN" sz="2000" spc="-50" dirty="0">
              <a:solidFill>
                <a:schemeClr val="accent1"/>
              </a:solidFill>
              <a:latin typeface="Segoe UI Emoji" panose="020B0502040204020203" pitchFamily="34" charset="0"/>
              <a:ea typeface="宋体" panose="02010600030101010101" pitchFamily="2" charset="-122"/>
            </a:endParaRPr>
          </a:p>
          <a:p>
            <a:pPr marL="838200" indent="280670"/>
            <a:r>
              <a:rPr lang="zh-CN" altLang="zh-CN" sz="2000" spc="-50" dirty="0">
                <a:solidFill>
                  <a:schemeClr val="accent1"/>
                </a:solidFill>
                <a:latin typeface="Segoe UI Emoji" panose="020B0502040204020203" pitchFamily="34" charset="0"/>
                <a:ea typeface="宋体" panose="02010600030101010101" pitchFamily="2" charset="-122"/>
              </a:rPr>
              <a:t>⚫ </a:t>
            </a:r>
            <a:r>
              <a:rPr lang="zh-CN" altLang="zh-CN" sz="2000" spc="-50" dirty="0">
                <a:solidFill>
                  <a:schemeClr val="bg1"/>
                </a:solidFill>
                <a:latin typeface="Segoe UI Emoji" panose="020B0502040204020203" pitchFamily="34" charset="0"/>
                <a:ea typeface="宋体" panose="02010600030101010101" pitchFamily="2" charset="-122"/>
              </a:rPr>
              <a:t>以人为本，尊重人权 </a:t>
            </a:r>
            <a:endParaRPr lang="zh-CN" altLang="zh-CN" sz="2000" spc="-50" dirty="0">
              <a:solidFill>
                <a:schemeClr val="bg1"/>
              </a:solidFill>
              <a:latin typeface="Segoe UI Emoji" panose="020B0502040204020203" pitchFamily="34" charset="0"/>
              <a:ea typeface="宋体" panose="02010600030101010101" pitchFamily="2" charset="-122"/>
            </a:endParaRPr>
          </a:p>
          <a:p>
            <a:pPr marL="838200" indent="280670"/>
            <a:endParaRPr lang="en-US" altLang="zh-CN" sz="2000" spc="-50" dirty="0">
              <a:solidFill>
                <a:schemeClr val="bg1"/>
              </a:solidFill>
              <a:latin typeface="Segoe UI Emoji" panose="020B0502040204020203" pitchFamily="34" charset="0"/>
              <a:ea typeface="宋体" panose="02010600030101010101" pitchFamily="2" charset="-122"/>
            </a:endParaRPr>
          </a:p>
          <a:p>
            <a:pPr marL="838200" indent="280670"/>
            <a:r>
              <a:rPr lang="zh-CN" altLang="zh-CN" sz="2000" spc="-50" dirty="0">
                <a:solidFill>
                  <a:schemeClr val="bg1"/>
                </a:solidFill>
                <a:latin typeface="Segoe UI Emoji" panose="020B0502040204020203" pitchFamily="34" charset="0"/>
                <a:ea typeface="宋体" panose="02010600030101010101" pitchFamily="2" charset="-122"/>
              </a:rPr>
              <a:t>⚫ 团队精神制</a:t>
            </a:r>
            <a:endParaRPr lang="zh-CN" altLang="zh-CN" sz="2000" spc="-50" dirty="0">
              <a:solidFill>
                <a:schemeClr val="bg1"/>
              </a:solidFill>
              <a:latin typeface="Segoe UI Emoji" panose="020B0502040204020203" pitchFamily="34" charset="0"/>
              <a:ea typeface="宋体" panose="02010600030101010101" pitchFamily="2" charset="-122"/>
            </a:endParaRPr>
          </a:p>
        </p:txBody>
      </p:sp>
      <p:sp>
        <p:nvSpPr>
          <p:cNvPr id="5" name="文本框 4"/>
          <p:cNvSpPr txBox="1"/>
          <p:nvPr/>
        </p:nvSpPr>
        <p:spPr>
          <a:xfrm>
            <a:off x="858098" y="2842198"/>
            <a:ext cx="5854045" cy="1938992"/>
          </a:xfrm>
          <a:prstGeom prst="rect">
            <a:avLst/>
          </a:prstGeom>
          <a:noFill/>
        </p:spPr>
        <p:txBody>
          <a:bodyPr wrap="square" rtlCol="0">
            <a:spAutoFit/>
          </a:bodyPr>
          <a:lstStyle/>
          <a:p>
            <a:pPr marL="838200" indent="280670"/>
            <a:endParaRPr lang="en-US" altLang="zh-CN" sz="2000" spc="-50" dirty="0">
              <a:solidFill>
                <a:schemeClr val="bg1"/>
              </a:solidFill>
              <a:latin typeface="Segoe UI Emoji" panose="020B0502040204020203" pitchFamily="34" charset="0"/>
              <a:ea typeface="宋体" panose="02010600030101010101" pitchFamily="2" charset="-122"/>
            </a:endParaRPr>
          </a:p>
          <a:p>
            <a:pPr marL="838200" indent="280670"/>
            <a:r>
              <a:rPr lang="zh-CN" altLang="zh-CN" sz="2000" spc="-50" dirty="0">
                <a:solidFill>
                  <a:schemeClr val="bg1"/>
                </a:solidFill>
                <a:latin typeface="Segoe UI Emoji" panose="020B0502040204020203" pitchFamily="34" charset="0"/>
                <a:ea typeface="宋体" panose="02010600030101010101" pitchFamily="2" charset="-122"/>
              </a:rPr>
              <a:t>⚫ 团队管理 </a:t>
            </a:r>
            <a:endParaRPr lang="en-US" altLang="zh-CN" sz="2000" spc="-50" dirty="0">
              <a:solidFill>
                <a:schemeClr val="bg1"/>
              </a:solidFill>
              <a:latin typeface="Segoe UI Emoji" panose="020B0502040204020203" pitchFamily="34" charset="0"/>
              <a:ea typeface="宋体" panose="02010600030101010101" pitchFamily="2" charset="-122"/>
            </a:endParaRPr>
          </a:p>
          <a:p>
            <a:pPr marL="838200" indent="280670"/>
            <a:endParaRPr lang="en-US" altLang="zh-CN" sz="2000" spc="-50" dirty="0">
              <a:solidFill>
                <a:schemeClr val="bg1"/>
              </a:solidFill>
              <a:latin typeface="Segoe UI Emoji" panose="020B0502040204020203" pitchFamily="34" charset="0"/>
              <a:ea typeface="宋体" panose="02010600030101010101" pitchFamily="2" charset="-122"/>
            </a:endParaRPr>
          </a:p>
          <a:p>
            <a:pPr marL="838200" indent="280670"/>
            <a:r>
              <a:rPr lang="zh-CN" altLang="zh-CN" sz="2000" spc="-50" dirty="0">
                <a:solidFill>
                  <a:schemeClr val="bg1"/>
                </a:solidFill>
                <a:latin typeface="Segoe UI Emoji" panose="020B0502040204020203" pitchFamily="34" charset="0"/>
                <a:ea typeface="宋体" panose="02010600030101010101" pitchFamily="2" charset="-122"/>
              </a:rPr>
              <a:t>⚫ 目标管理</a:t>
            </a:r>
            <a:endParaRPr lang="en-US" altLang="zh-CN" sz="2000" spc="-50" dirty="0">
              <a:solidFill>
                <a:schemeClr val="bg1"/>
              </a:solidFill>
              <a:latin typeface="Segoe UI Emoji" panose="020B0502040204020203" pitchFamily="34" charset="0"/>
              <a:ea typeface="宋体" panose="02010600030101010101" pitchFamily="2" charset="-122"/>
            </a:endParaRPr>
          </a:p>
          <a:p>
            <a:pPr marL="838200" indent="280670"/>
            <a:endParaRPr lang="en-US" altLang="zh-CN" sz="2000" spc="-50" dirty="0">
              <a:solidFill>
                <a:schemeClr val="bg1"/>
              </a:solidFill>
              <a:latin typeface="Segoe UI Emoji" panose="020B0502040204020203" pitchFamily="34" charset="0"/>
              <a:ea typeface="宋体" panose="02010600030101010101" pitchFamily="2" charset="-122"/>
            </a:endParaRPr>
          </a:p>
          <a:p>
            <a:pPr marL="838200" indent="280670"/>
            <a:r>
              <a:rPr lang="zh-CN" altLang="zh-CN" sz="2000" spc="-50" dirty="0">
                <a:solidFill>
                  <a:schemeClr val="bg1"/>
                </a:solidFill>
                <a:latin typeface="Segoe UI Emoji" panose="020B0502040204020203" pitchFamily="34" charset="0"/>
                <a:ea typeface="宋体" panose="02010600030101010101" pitchFamily="2" charset="-122"/>
              </a:rPr>
              <a:t>⚫ 人本管理</a:t>
            </a:r>
            <a:endParaRPr lang="zh-CN" altLang="en-US" sz="2000" spc="-50" dirty="0">
              <a:solidFill>
                <a:schemeClr val="bg1"/>
              </a:solidFill>
              <a:latin typeface="Segoe UI Emoji" panose="020B0502040204020203" pitchFamily="34" charset="0"/>
              <a:ea typeface="宋体" panose="02010600030101010101" pitchFamily="2" charset="-122"/>
            </a:endParaRPr>
          </a:p>
        </p:txBody>
      </p:sp>
      <p:sp>
        <p:nvSpPr>
          <p:cNvPr id="6" name="文本框 5"/>
          <p:cNvSpPr txBox="1"/>
          <p:nvPr/>
        </p:nvSpPr>
        <p:spPr>
          <a:xfrm>
            <a:off x="1904214" y="612742"/>
            <a:ext cx="3761295" cy="369332"/>
          </a:xfrm>
          <a:prstGeom prst="rect">
            <a:avLst/>
          </a:prstGeom>
          <a:noFill/>
        </p:spPr>
        <p:txBody>
          <a:bodyPr wrap="square" rtlCol="0">
            <a:spAutoFit/>
          </a:bodyPr>
          <a:lstStyle/>
          <a:p>
            <a:r>
              <a:rPr lang="en-US" altLang="zh-CN" dirty="0"/>
              <a:t>8.3</a:t>
            </a:r>
            <a:r>
              <a:rPr lang="zh-CN" altLang="en-US" dirty="0"/>
              <a:t>团队管理机制</a:t>
            </a:r>
            <a:endParaRPr lang="zh-CN" altLang="en-US" dirty="0"/>
          </a:p>
        </p:txBody>
      </p:sp>
      <p:sp>
        <p:nvSpPr>
          <p:cNvPr id="8" name="文本框 7"/>
          <p:cNvSpPr txBox="1"/>
          <p:nvPr/>
        </p:nvSpPr>
        <p:spPr>
          <a:xfrm>
            <a:off x="353575" y="888379"/>
            <a:ext cx="6174418"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8.3</a:t>
            </a:r>
            <a:r>
              <a:rPr kumimoji="0" lang="en-US" altLang="zh-CN"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	</a:t>
            </a:r>
            <a:r>
              <a:rPr lang="zh-CN" altLang="en-US"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团队管理机制</a:t>
            </a:r>
            <a:endParaRPr kumimoji="0" lang="zh-CN" altLang="en-US"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sp>
        <p:nvSpPr>
          <p:cNvPr id="9" name="文本框 8"/>
          <p:cNvSpPr txBox="1"/>
          <p:nvPr/>
        </p:nvSpPr>
        <p:spPr>
          <a:xfrm>
            <a:off x="353571" y="2134348"/>
            <a:ext cx="6174418"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8.3.1</a:t>
            </a:r>
            <a:r>
              <a:rPr lang="zh-CN" altLang="en-US"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管理模式及手段</a:t>
            </a:r>
            <a:endParaRPr kumimoji="0" lang="zh-CN" altLang="en-US"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sp>
        <p:nvSpPr>
          <p:cNvPr id="10" name="文本框 9"/>
          <p:cNvSpPr txBox="1"/>
          <p:nvPr/>
        </p:nvSpPr>
        <p:spPr>
          <a:xfrm>
            <a:off x="6711792" y="2134351"/>
            <a:ext cx="6174418"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8.3.2</a:t>
            </a:r>
            <a:r>
              <a:rPr kumimoji="0" lang="en-US" altLang="zh-CN"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rPr>
              <a:t>	</a:t>
            </a:r>
            <a:r>
              <a:rPr lang="zh-CN" altLang="en-US" sz="4000" i="1" dirty="0">
                <a:solidFill>
                  <a:prstClr val="white">
                    <a:lumMod val="95000"/>
                  </a:prst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团队思想</a:t>
            </a:r>
            <a:endParaRPr kumimoji="0" lang="zh-CN" altLang="en-US" sz="4000" b="0" i="1" u="none" strike="noStrike" kern="1200" cap="none" spc="0" normalizeH="0" baseline="0" noProof="0" dirty="0">
              <a:ln>
                <a:noFill/>
              </a:ln>
              <a:solidFill>
                <a:prstClr val="white">
                  <a:lumMod val="95000"/>
                </a:prstClr>
              </a:solidFill>
              <a:effectLst>
                <a:outerShdw dist="139700" sx="101000" sy="101000" algn="tr" rotWithShape="0">
                  <a:srgbClr val="647CF3"/>
                </a:outerShdw>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無用PPT原创模板，未经授权禁止商用&#10;关注公众号【無用PPT】获取更多模板&#10;联系微信：wuyppt"/>
          <p:cNvSpPr/>
          <p:nvPr/>
        </p:nvSpPr>
        <p:spPr>
          <a:xfrm>
            <a:off x="9266571" y="2994024"/>
            <a:ext cx="1287333" cy="1569660"/>
          </a:xfrm>
          <a:prstGeom prst="rect">
            <a:avLst/>
          </a:prstGeom>
        </p:spPr>
        <p:txBody>
          <a:bodyPr wrap="square">
            <a:spAutoFit/>
          </a:bodyPr>
          <a:lstStyle/>
          <a:p>
            <a:r>
              <a:rPr lang="en-US" altLang="zh-CN" sz="9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g</a:t>
            </a:r>
            <a:endParaRPr lang="en-US" altLang="zh-CN" sz="9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3" name="矩形 2" descr="無用PPT原创模板，未经授权禁止商用&#10;关注公众号【無用PPT】获取更多模板&#10;联系微信：wuyppt"/>
          <p:cNvSpPr/>
          <p:nvPr/>
        </p:nvSpPr>
        <p:spPr>
          <a:xfrm>
            <a:off x="2575169" y="2994024"/>
            <a:ext cx="2323899" cy="156966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9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For</a:t>
            </a:r>
            <a:endParaRPr lang="en-US" altLang="zh-CN" sz="9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pic>
        <p:nvPicPr>
          <p:cNvPr id="7" name="图片 6" descr="無用PPT原创模板，未经授权禁止商用&#10;关注公众号【無用PPT】获取更多模板&#10;联系微信：wuyppt"/>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flipH="1" flipV="1">
            <a:off x="3820484" y="844112"/>
            <a:ext cx="7507356" cy="5041999"/>
          </a:xfrm>
          <a:prstGeom prst="rect">
            <a:avLst/>
          </a:prstGeom>
        </p:spPr>
      </p:pic>
      <p:sp>
        <p:nvSpPr>
          <p:cNvPr id="11" name="矩形 10" descr="無用PPT原创模板，未经授权禁止商用&#10;关注公众号【無用PPT】获取更多模板&#10;联系微信：wuyppt"/>
          <p:cNvSpPr/>
          <p:nvPr/>
        </p:nvSpPr>
        <p:spPr>
          <a:xfrm rot="16200000">
            <a:off x="7477856" y="-1340750"/>
            <a:ext cx="554383" cy="6024693"/>
          </a:xfrm>
          <a:prstGeom prst="rect">
            <a:avLst/>
          </a:prstGeom>
          <a:noFill/>
        </p:spPr>
        <p:txBody>
          <a:bodyPr vert="eaVert" wrap="square">
            <a:spAutoFit/>
          </a:bodyPr>
          <a:lstStyle/>
          <a:p>
            <a:pPr>
              <a:lnSpc>
                <a:spcPct val="200000"/>
              </a:lnSpc>
            </a:pPr>
            <a:r>
              <a:rPr lang="en-US" altLang="zh-CN" sz="1400" i="1" spc="300" dirty="0">
                <a:solidFill>
                  <a:schemeClr val="bg1"/>
                </a:solidFill>
                <a:latin typeface="思源黑体 Light" panose="020B0300000000000000" pitchFamily="34" charset="-122"/>
                <a:ea typeface="思源黑体 Light" panose="020B0300000000000000" pitchFamily="34" charset="-122"/>
              </a:rPr>
              <a:t>·</a:t>
            </a:r>
            <a:r>
              <a:rPr lang="zh-CN" altLang="en-US" sz="1400" i="1" spc="300" dirty="0">
                <a:solidFill>
                  <a:schemeClr val="bg1"/>
                </a:solidFill>
                <a:latin typeface="思源黑体 Light" panose="020B0300000000000000" pitchFamily="34" charset="-122"/>
                <a:ea typeface="思源黑体 Light" panose="020B0300000000000000" pitchFamily="34" charset="-122"/>
              </a:rPr>
              <a:t>C  R  E  A  T  O  R     </a:t>
            </a:r>
            <a:r>
              <a:rPr lang="zh-CN" altLang="en-US" sz="1400" i="1" spc="300" dirty="0">
                <a:solidFill>
                  <a:srgbClr val="647CF3"/>
                </a:solidFill>
                <a:latin typeface="思源黑体 Light" panose="020B0300000000000000" pitchFamily="34" charset="-122"/>
                <a:ea typeface="思源黑体 Light" panose="020B0300000000000000" pitchFamily="34" charset="-122"/>
              </a:rPr>
              <a:t>I  N  F  O  R  M  A  T  I  O  N</a:t>
            </a:r>
            <a:r>
              <a:rPr lang="en-US" altLang="zh-CN" sz="1400" i="1" spc="300" dirty="0">
                <a:solidFill>
                  <a:srgbClr val="647CF3"/>
                </a:solidFill>
                <a:latin typeface="思源黑体 Light" panose="020B0300000000000000" pitchFamily="34" charset="-122"/>
                <a:ea typeface="思源黑体 Light" panose="020B0300000000000000" pitchFamily="34" charset="-122"/>
              </a:rPr>
              <a:t>·</a:t>
            </a:r>
            <a:endParaRPr lang="zh-CN" altLang="en-US" sz="1400" i="1" spc="300" dirty="0">
              <a:solidFill>
                <a:srgbClr val="647CF3"/>
              </a:solidFill>
              <a:latin typeface="思源黑体 Light" panose="020B0300000000000000" pitchFamily="34" charset="-122"/>
              <a:ea typeface="思源黑体 Light" panose="020B0300000000000000" pitchFamily="34" charset="-122"/>
            </a:endParaRPr>
          </a:p>
        </p:txBody>
      </p:sp>
      <p:pic>
        <p:nvPicPr>
          <p:cNvPr id="10" name="图片 9" descr="無用PPT原创模板，未经授权禁止商用&#10;关注公众号【無用PPT】获取更多模板&#10;联系微信：wuyppt"/>
          <p:cNvPicPr>
            <a:picLocks noChangeAspect="1"/>
          </p:cNvPicPr>
          <p:nvPr/>
        </p:nvPicPr>
        <p:blipFill>
          <a:blip r:embed="rId2" cstate="print">
            <a:alphaModFix amt="5000"/>
            <a:extLst>
              <a:ext uri="{28A0092B-C50C-407E-A947-70E740481C1C}">
                <a14:useLocalDpi xmlns:a14="http://schemas.microsoft.com/office/drawing/2010/main" val="0"/>
              </a:ext>
            </a:extLst>
          </a:blip>
          <a:stretch>
            <a:fillRect/>
          </a:stretch>
        </p:blipFill>
        <p:spPr>
          <a:xfrm>
            <a:off x="6096000" y="2499080"/>
            <a:ext cx="1103389" cy="577965"/>
          </a:xfrm>
          <a:prstGeom prst="rect">
            <a:avLst/>
          </a:prstGeom>
        </p:spPr>
      </p:pic>
      <p:pic>
        <p:nvPicPr>
          <p:cNvPr id="6" name="图片 5" descr="無用PPT原创模板，未经授权禁止商用&#10;关注公众号【無用PPT】获取更多模板&#10;联系微信：wuyppt"/>
          <p:cNvPicPr>
            <a:picLocks noChangeAspect="1"/>
          </p:cNvPicPr>
          <p:nvPr/>
        </p:nvPicPr>
        <p:blipFill>
          <a:blip r:embed="rId3" cstate="print">
            <a:alphaModFix amt="10000"/>
            <a:extLst>
              <a:ext uri="{28A0092B-C50C-407E-A947-70E740481C1C}">
                <a14:useLocalDpi xmlns:a14="http://schemas.microsoft.com/office/drawing/2010/main" val="0"/>
              </a:ext>
            </a:extLst>
          </a:blip>
          <a:stretch>
            <a:fillRect/>
          </a:stretch>
        </p:blipFill>
        <p:spPr>
          <a:xfrm>
            <a:off x="5277312" y="2253463"/>
            <a:ext cx="1734141" cy="1849506"/>
          </a:xfrm>
          <a:prstGeom prst="rect">
            <a:avLst/>
          </a:prstGeom>
        </p:spPr>
      </p:pic>
      <p:sp>
        <p:nvSpPr>
          <p:cNvPr id="9" name="矩形 8" descr="無用PPT原创模板，未经授权禁止商用&#10;关注公众号【無用PPT】获取更多模板&#10;联系微信：wuyppt"/>
          <p:cNvSpPr/>
          <p:nvPr/>
        </p:nvSpPr>
        <p:spPr>
          <a:xfrm>
            <a:off x="4952988" y="2994024"/>
            <a:ext cx="5370096" cy="1569660"/>
          </a:xfrm>
          <a:prstGeom prst="rect">
            <a:avLst/>
          </a:prstGeom>
        </p:spPr>
        <p:txBody>
          <a:bodyPr wrap="square">
            <a:spAutoFit/>
          </a:bodyPr>
          <a:lstStyle/>
          <a:p>
            <a:r>
              <a:rPr lang="en-US" altLang="zh-CN" sz="9600" i="1" dirty="0" err="1">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Readin</a:t>
            </a:r>
            <a:endParaRPr lang="en-US" altLang="zh-CN" sz="9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5" name="矩形 4" descr="無用PPT原创模板，未经授权禁止商用&#10;关注公众号【無用PPT】获取更多模板&#10;联系微信：wuyppt"/>
          <p:cNvSpPr/>
          <p:nvPr/>
        </p:nvSpPr>
        <p:spPr>
          <a:xfrm>
            <a:off x="1081516" y="1872095"/>
            <a:ext cx="4821241" cy="156966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9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Thanks</a:t>
            </a:r>
            <a:endParaRPr lang="en-US" altLang="zh-CN" sz="9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無用PPT原创模板，未经授权禁止商用&#10;关注公众号【無用PPT】获取更多模板&#10;联系微信：wuyppt"/>
          <p:cNvSpPr/>
          <p:nvPr/>
        </p:nvSpPr>
        <p:spPr>
          <a:xfrm>
            <a:off x="565405" y="366549"/>
            <a:ext cx="2455014" cy="92333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About</a:t>
            </a:r>
            <a:endPar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5" name="矩形 4" descr="無用PPT原创模板，未经授权禁止商用&#10;关注公众号【無用PPT】获取更多模板&#10;联系微信：wuyppt"/>
          <p:cNvSpPr/>
          <p:nvPr/>
        </p:nvSpPr>
        <p:spPr>
          <a:xfrm>
            <a:off x="7216140" y="5340985"/>
            <a:ext cx="4108450" cy="92202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Background</a:t>
            </a:r>
            <a:endParaRPr lang="en-US" altLang="zh-CN" sz="54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pic>
        <p:nvPicPr>
          <p:cNvPr id="6" name="图片占位符 7" descr="無用PPT原创模板，未经授权禁止商用&#10;关注公众号【無用PPT】获取更多模板&#10;联系微信：wuyppt"/>
          <p:cNvPicPr>
            <a:picLocks noChangeAspect="1"/>
          </p:cNvPicPr>
          <p:nvPr/>
        </p:nvPicPr>
        <p:blipFill>
          <a:blip r:embed="rId1" cstate="print">
            <a:extLst>
              <a:ext uri="{BEBA8EAE-BF5A-486C-A8C5-ECC9F3942E4B}">
                <a14:imgProps xmlns:a14="http://schemas.microsoft.com/office/drawing/2010/main">
                  <a14:imgLayer r:embed="rId2">
                    <a14:imgEffect>
                      <a14:brightnessContrast contrast="20000"/>
                    </a14:imgEffect>
                    <a14:imgEffect>
                      <a14:saturation sat="0"/>
                    </a14:imgEffect>
                  </a14:imgLayer>
                </a14:imgProps>
              </a:ext>
              <a:ext uri="{28A0092B-C50C-407E-A947-70E740481C1C}">
                <a14:useLocalDpi xmlns:a14="http://schemas.microsoft.com/office/drawing/2010/main" val="0"/>
              </a:ext>
            </a:extLst>
          </a:blip>
          <a:srcRect/>
          <a:stretch>
            <a:fillRect/>
          </a:stretch>
        </p:blipFill>
        <p:spPr>
          <a:xfrm>
            <a:off x="6096000" y="3429000"/>
            <a:ext cx="4287837" cy="1616075"/>
          </a:xfrm>
          <a:prstGeom prst="rect">
            <a:avLst/>
          </a:prstGeom>
        </p:spPr>
      </p:pic>
      <p:sp>
        <p:nvSpPr>
          <p:cNvPr id="14" name="矩形 13" descr="無用PPT原创模板，未经授权禁止商用&#10;关注公众号【無用PPT】获取更多模板&#10;联系微信：wuyppt"/>
          <p:cNvSpPr/>
          <p:nvPr/>
        </p:nvSpPr>
        <p:spPr>
          <a:xfrm>
            <a:off x="6132496" y="385915"/>
            <a:ext cx="4876878" cy="2399665"/>
          </a:xfrm>
          <a:prstGeom prst="rect">
            <a:avLst/>
          </a:prstGeom>
        </p:spPr>
        <p:txBody>
          <a:bodyPr wrap="square">
            <a:spAutoFit/>
          </a:bodyPr>
          <a:lstStyle/>
          <a:p>
            <a:pPr algn="just">
              <a:lnSpc>
                <a:spcPct val="150000"/>
              </a:lnSpc>
            </a:pPr>
            <a:endParaRPr sz="2000" dirty="0">
              <a:solidFill>
                <a:schemeClr val="bg1">
                  <a:lumMod val="95000"/>
                </a:schemeClr>
              </a:solidFill>
              <a:latin typeface="思源黑体 Light" panose="020B0300000000000000" pitchFamily="34" charset="-122"/>
              <a:ea typeface="思源黑体 Light" panose="020B0300000000000000" pitchFamily="34" charset="-122"/>
            </a:endParaRPr>
          </a:p>
          <a:p>
            <a:pPr algn="just">
              <a:lnSpc>
                <a:spcPct val="150000"/>
              </a:lnSpc>
            </a:pPr>
            <a:r>
              <a:rPr sz="2000" dirty="0">
                <a:solidFill>
                  <a:schemeClr val="bg1">
                    <a:lumMod val="95000"/>
                  </a:schemeClr>
                </a:solidFill>
                <a:latin typeface="思源黑体 Light" panose="020B0300000000000000" pitchFamily="34" charset="-122"/>
                <a:ea typeface="思源黑体 Light" panose="020B0300000000000000" pitchFamily="34" charset="-122"/>
              </a:rPr>
              <a:t>校园清洗一直是大学生学习生涯中的一项烦恼，许多大学生在忙于学业的同时忽视了个人卫生及健康，造成了细菌以及皮肤疾病的产生。</a:t>
            </a:r>
            <a:endParaRPr sz="2000"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16" name="矩形 15" descr="無用PPT原创模板，未经授权禁止商用&#10;关注公众号【無用PPT】获取更多模板&#10;联系微信：wuyppt"/>
          <p:cNvSpPr/>
          <p:nvPr/>
        </p:nvSpPr>
        <p:spPr>
          <a:xfrm>
            <a:off x="854965" y="4008011"/>
            <a:ext cx="4876878" cy="1938020"/>
          </a:xfrm>
          <a:prstGeom prst="rect">
            <a:avLst/>
          </a:prstGeom>
        </p:spPr>
        <p:txBody>
          <a:bodyPr wrap="square">
            <a:spAutoFit/>
          </a:bodyPr>
          <a:lstStyle/>
          <a:p>
            <a:pPr algn="just">
              <a:lnSpc>
                <a:spcPct val="150000"/>
              </a:lnSpc>
            </a:pPr>
            <a:r>
              <a:rPr sz="2000" dirty="0">
                <a:solidFill>
                  <a:schemeClr val="bg1">
                    <a:lumMod val="95000"/>
                  </a:schemeClr>
                </a:solidFill>
                <a:latin typeface="思源黑体 Light" panose="020B0300000000000000" pitchFamily="34" charset="-122"/>
                <a:ea typeface="思源黑体 Light" panose="020B0300000000000000" pitchFamily="34" charset="-122"/>
                <a:sym typeface="+mn-ea"/>
              </a:rPr>
              <a:t>当今校园清洗的市场需求很大，对于华商学院的学生来说，平时面临没时间清洗洗衣机空调、不会清洗等、衣物晾晒不干等诸多问题。</a:t>
            </a:r>
            <a:endParaRPr lang="zh-CN" altLang="en-US" sz="2000" dirty="0">
              <a:solidFill>
                <a:schemeClr val="bg1">
                  <a:lumMod val="95000"/>
                </a:schemeClr>
              </a:solidFill>
              <a:latin typeface="思源黑体 Light" panose="020B0300000000000000" pitchFamily="34" charset="-122"/>
              <a:ea typeface="思源黑体 Light" panose="020B0300000000000000" pitchFamily="34" charset="-122"/>
              <a:sym typeface="+mn-ea"/>
            </a:endParaRPr>
          </a:p>
        </p:txBody>
      </p:sp>
      <p:cxnSp>
        <p:nvCxnSpPr>
          <p:cNvPr id="20" name="直接连接符 19" descr="無用PPT原创模板，未经授权禁止商用&#10;关注公众号【無用PPT】获取更多模板&#10;联系微信：wuyppt"/>
          <p:cNvCxnSpPr/>
          <p:nvPr/>
        </p:nvCxnSpPr>
        <p:spPr>
          <a:xfrm>
            <a:off x="4124738" y="1233979"/>
            <a:ext cx="6884504" cy="0"/>
          </a:xfrm>
          <a:prstGeom prst="line">
            <a:avLst/>
          </a:prstGeom>
          <a:ln w="12700">
            <a:solidFill>
              <a:srgbClr val="647CF3"/>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descr="無用PPT原创模板，未经授权禁止商用&#10;关注公众号【無用PPT】获取更多模板&#10;联系微信：wuyppt"/>
          <p:cNvCxnSpPr/>
          <p:nvPr/>
        </p:nvCxnSpPr>
        <p:spPr>
          <a:xfrm>
            <a:off x="1043560" y="5688496"/>
            <a:ext cx="5729261" cy="6905"/>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2" name="图片 11" descr="無用PPT原创模板，未经授权禁止商用&#10;关注公众号【無用PPT】获取更多模板&#10;联系微信：wuyppt"/>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8351378" y="3799992"/>
            <a:ext cx="1837779" cy="962645"/>
          </a:xfrm>
          <a:prstGeom prst="rect">
            <a:avLst/>
          </a:prstGeom>
        </p:spPr>
      </p:pic>
      <p:pic>
        <p:nvPicPr>
          <p:cNvPr id="13" name="图片 12" descr="無用PPT原创模板，未经授权禁止商用&#10;关注公众号【無用PPT】获取更多模板&#10;联系微信：wuyppt"/>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2314347" y="2274262"/>
            <a:ext cx="1837779" cy="962645"/>
          </a:xfrm>
          <a:prstGeom prst="rect">
            <a:avLst/>
          </a:prstGeom>
        </p:spPr>
      </p:pic>
      <p:sp>
        <p:nvSpPr>
          <p:cNvPr id="8" name="矩形 7" descr="無用PPT原创模板，未经授权禁止商用&#10;关注公众号【無用PPT】获取更多模板&#10;联系微信：wuyppt"/>
          <p:cNvSpPr/>
          <p:nvPr/>
        </p:nvSpPr>
        <p:spPr>
          <a:xfrm>
            <a:off x="1089915" y="1812896"/>
            <a:ext cx="4287837" cy="1616075"/>
          </a:xfrm>
          <a:prstGeom prst="rect">
            <a:avLst/>
          </a:prstGeom>
          <a:solidFill>
            <a:srgbClr val="647CF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無用PPT原创模板，未经授权禁止商用&#10;关注公众号【無用PPT】获取更多模板&#10;联系微信：wuyppt"/>
          <p:cNvSpPr/>
          <p:nvPr/>
        </p:nvSpPr>
        <p:spPr>
          <a:xfrm>
            <a:off x="6860602" y="3117573"/>
            <a:ext cx="4287837" cy="1616075"/>
          </a:xfrm>
          <a:prstGeom prst="rect">
            <a:avLst/>
          </a:prstGeom>
          <a:solidFill>
            <a:srgbClr val="647CF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descr="無用PPT原创模板，未经授权禁止商用&#10;关注公众号【無用PPT】获取更多模板&#10;联系微信：wuyppt"/>
          <p:cNvGrpSpPr/>
          <p:nvPr/>
        </p:nvGrpSpPr>
        <p:grpSpPr>
          <a:xfrm>
            <a:off x="1539444" y="330382"/>
            <a:ext cx="3112683" cy="755626"/>
            <a:chOff x="1039645" y="3142733"/>
            <a:chExt cx="3112683" cy="755626"/>
          </a:xfrm>
        </p:grpSpPr>
        <p:sp>
          <p:nvSpPr>
            <p:cNvPr id="23" name="矩形 22"/>
            <p:cNvSpPr/>
            <p:nvPr/>
          </p:nvSpPr>
          <p:spPr>
            <a:xfrm>
              <a:off x="2013648" y="3376389"/>
              <a:ext cx="21386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 1.</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项目背景</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
          <p:nvSpPr>
            <p:cNvPr id="25" name="立方体 24"/>
            <p:cNvSpPr/>
            <p:nvPr/>
          </p:nvSpPr>
          <p:spPr>
            <a:xfrm>
              <a:off x="1039645" y="3142733"/>
              <a:ext cx="338582" cy="461665"/>
            </a:xfrm>
            <a:prstGeom prst="cube">
              <a:avLst/>
            </a:prstGeom>
            <a:noFill/>
            <a:ln>
              <a:solidFill>
                <a:srgbClr val="647CF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立方体 25"/>
            <p:cNvSpPr/>
            <p:nvPr/>
          </p:nvSpPr>
          <p:spPr>
            <a:xfrm>
              <a:off x="1123993" y="3247148"/>
              <a:ext cx="338582" cy="461665"/>
            </a:xfrm>
            <a:prstGeom prst="cube">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4"/>
          <a:stretch>
            <a:fillRect/>
          </a:stretch>
        </p:blipFill>
        <p:spPr>
          <a:xfrm>
            <a:off x="1017905" y="1199515"/>
            <a:ext cx="4551045" cy="2694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無用PPT原创模板，未经授权禁止商用&#10;关注公众号【無用PPT】获取更多模板&#10;联系微信：wuyppt"/>
          <p:cNvSpPr/>
          <p:nvPr/>
        </p:nvSpPr>
        <p:spPr>
          <a:xfrm>
            <a:off x="6343843" y="929220"/>
            <a:ext cx="3987112" cy="1198880"/>
          </a:xfrm>
          <a:prstGeom prst="rect">
            <a:avLst/>
          </a:prstGeom>
          <a:effectLst>
            <a:outerShdw blurRad="50800" dist="38100" dir="2700000" sx="1000" sy="1000" algn="tl" rotWithShape="0">
              <a:srgbClr val="5CF9FF">
                <a:alpha val="40000"/>
              </a:srgbClr>
            </a:outerShdw>
          </a:effectLst>
        </p:spPr>
        <p:txBody>
          <a:bodyPr wrap="square">
            <a:spAutoFit/>
          </a:bodyPr>
          <a:lstStyle/>
          <a:p>
            <a:r>
              <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RESEARCH</a:t>
            </a:r>
            <a:endPar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a:p>
            <a:r>
              <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REPORT</a:t>
            </a:r>
            <a:endParaRPr lang="en-US" altLang="zh-CN" sz="36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pic>
        <p:nvPicPr>
          <p:cNvPr id="6" name="图片占位符 5" descr="無用PPT原创模板，未经授权禁止商用&#10;关注公众号【無用PPT】获取更多模板&#10;联系微信：wuyppt"/>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a:xfrm flipH="1">
            <a:off x="465978" y="1314384"/>
            <a:ext cx="4753804" cy="2027207"/>
          </a:xfrm>
          <a:prstGeom prst="rect">
            <a:avLst/>
          </a:prstGeom>
        </p:spPr>
      </p:pic>
      <p:pic>
        <p:nvPicPr>
          <p:cNvPr id="7" name="图片占位符 7" descr="無用PPT原创模板，未经授权禁止商用&#10;关注公众号【無用PPT】获取更多模板&#10;联系微信：wuyppt"/>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Effect>
                      <a14:saturation sat="0"/>
                    </a14:imgEffect>
                  </a14:imgLayer>
                </a14:imgProps>
              </a:ext>
              <a:ext uri="{28A0092B-C50C-407E-A947-70E740481C1C}">
                <a14:useLocalDpi xmlns:a14="http://schemas.microsoft.com/office/drawing/2010/main" val="0"/>
              </a:ext>
            </a:extLst>
          </a:blip>
          <a:srcRect/>
          <a:stretch>
            <a:fillRect/>
          </a:stretch>
        </p:blipFill>
        <p:spPr>
          <a:xfrm>
            <a:off x="871743" y="3475758"/>
            <a:ext cx="4753804" cy="2027207"/>
          </a:xfrm>
          <a:prstGeom prst="rect">
            <a:avLst/>
          </a:prstGeom>
        </p:spPr>
      </p:pic>
      <p:sp>
        <p:nvSpPr>
          <p:cNvPr id="8" name="矩形 7" descr="無用PPT原创模板，未经授权禁止商用&#10;关注公众号【無用PPT】获取更多模板&#10;联系微信：wuyppt"/>
          <p:cNvSpPr/>
          <p:nvPr/>
        </p:nvSpPr>
        <p:spPr>
          <a:xfrm>
            <a:off x="871743" y="1315653"/>
            <a:ext cx="851040" cy="2027208"/>
          </a:xfrm>
          <a:prstGeom prst="rect">
            <a:avLst/>
          </a:prstGeom>
          <a:solidFill>
            <a:srgbClr val="647CF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800" dirty="0">
                <a:solidFill>
                  <a:schemeClr val="bg1">
                    <a:lumMod val="95000"/>
                  </a:schemeClr>
                </a:solidFill>
                <a:latin typeface="思源黑体 CN Bold" panose="020B0800000000000000" pitchFamily="34" charset="-122"/>
                <a:ea typeface="思源黑体 CN Bold" panose="020B0800000000000000" pitchFamily="34" charset="-122"/>
              </a:rPr>
              <a:t>First Quarter</a:t>
            </a:r>
            <a:endParaRPr lang="en-US" altLang="zh-CN" sz="18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6" name="矩形 15" descr="無用PPT原创模板，未经授权禁止商用&#10;关注公众号【無用PPT】获取更多模板&#10;联系微信：wuyppt"/>
          <p:cNvSpPr/>
          <p:nvPr/>
        </p:nvSpPr>
        <p:spPr>
          <a:xfrm>
            <a:off x="4774507" y="3475757"/>
            <a:ext cx="851040" cy="2027208"/>
          </a:xfrm>
          <a:prstGeom prst="rect">
            <a:avLst/>
          </a:prstGeom>
          <a:solidFill>
            <a:srgbClr val="647CF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800" dirty="0">
                <a:solidFill>
                  <a:schemeClr val="bg1">
                    <a:lumMod val="95000"/>
                  </a:schemeClr>
                </a:solidFill>
                <a:latin typeface="思源黑体 CN Bold" panose="020B0800000000000000" pitchFamily="34" charset="-122"/>
                <a:ea typeface="思源黑体 CN Bold" panose="020B0800000000000000" pitchFamily="34" charset="-122"/>
              </a:rPr>
              <a:t>Second Quarter</a:t>
            </a:r>
            <a:endParaRPr lang="en-US" altLang="zh-CN" sz="1800" dirty="0">
              <a:solidFill>
                <a:schemeClr val="bg1">
                  <a:lumMod val="95000"/>
                </a:schemeClr>
              </a:solidFill>
              <a:latin typeface="思源黑体 CN Bold" panose="020B0800000000000000" pitchFamily="34" charset="-122"/>
              <a:ea typeface="思源黑体 CN Bold" panose="020B0800000000000000" pitchFamily="34" charset="-122"/>
            </a:endParaRPr>
          </a:p>
        </p:txBody>
      </p:sp>
      <p:pic>
        <p:nvPicPr>
          <p:cNvPr id="18" name="图片 17" descr="無用PPT原创模板，未经授权禁止商用&#10;关注公众号【無用PPT】获取更多模板&#10;联系微信：wuyppt"/>
          <p:cNvPicPr>
            <a:picLocks noChangeAspect="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2125785" y="2514994"/>
            <a:ext cx="2050580" cy="1653693"/>
          </a:xfrm>
          <a:prstGeom prst="rect">
            <a:avLst/>
          </a:prstGeom>
        </p:spPr>
      </p:pic>
      <p:cxnSp>
        <p:nvCxnSpPr>
          <p:cNvPr id="19" name="直接连接符 18" descr="無用PPT原创模板，未经授权禁止商用&#10;关注公众号【無用PPT】获取更多模板&#10;联系微信：wuyppt"/>
          <p:cNvCxnSpPr/>
          <p:nvPr/>
        </p:nvCxnSpPr>
        <p:spPr>
          <a:xfrm>
            <a:off x="6095999" y="1361661"/>
            <a:ext cx="0" cy="4141304"/>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3" name="组合 32" descr="無用PPT原创模板，未经授权禁止商用&#10;关注公众号【無用PPT】获取更多模板&#10;联系微信：wuyppt"/>
          <p:cNvGrpSpPr/>
          <p:nvPr/>
        </p:nvGrpSpPr>
        <p:grpSpPr>
          <a:xfrm>
            <a:off x="11643058" y="1527822"/>
            <a:ext cx="391833" cy="4065246"/>
            <a:chOff x="11117680" y="1415523"/>
            <a:chExt cx="391833" cy="4065246"/>
          </a:xfrm>
        </p:grpSpPr>
        <p:sp>
          <p:nvSpPr>
            <p:cNvPr id="26" name="椭圆 25"/>
            <p:cNvSpPr/>
            <p:nvPr/>
          </p:nvSpPr>
          <p:spPr>
            <a:xfrm>
              <a:off x="11117680" y="1415523"/>
              <a:ext cx="391833" cy="391833"/>
            </a:xfrm>
            <a:prstGeom prst="ellipse">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117680" y="2639994"/>
              <a:ext cx="391833" cy="391833"/>
            </a:xfrm>
            <a:prstGeom prst="ellipse">
              <a:avLst/>
            </a:prstGeom>
            <a:solidFill>
              <a:srgbClr val="647CF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117680" y="3864465"/>
              <a:ext cx="391833" cy="391833"/>
            </a:xfrm>
            <a:prstGeom prst="ellipse">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1117680" y="5088936"/>
              <a:ext cx="391833" cy="391833"/>
            </a:xfrm>
            <a:prstGeom prst="ellipse">
              <a:avLst/>
            </a:prstGeom>
            <a:solidFill>
              <a:srgbClr val="647CF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無用PPT原创模板，未经授权禁止商用&#10;关注公众号【無用PPT】获取更多模板&#10;联系微信：wuyppt"/>
          <p:cNvPicPr>
            <a:picLocks noChangeAspect="1"/>
          </p:cNvPicPr>
          <p:nvPr/>
        </p:nvPicPr>
        <p:blipFill>
          <a:blip r:embed="rId7" cstate="print">
            <a:alphaModFix amt="5000"/>
            <a:extLst>
              <a:ext uri="{28A0092B-C50C-407E-A947-70E740481C1C}">
                <a14:useLocalDpi xmlns:a14="http://schemas.microsoft.com/office/drawing/2010/main" val="0"/>
              </a:ext>
            </a:extLst>
          </a:blip>
          <a:stretch>
            <a:fillRect/>
          </a:stretch>
        </p:blipFill>
        <p:spPr>
          <a:xfrm>
            <a:off x="2791753" y="1788273"/>
            <a:ext cx="1283554" cy="672337"/>
          </a:xfrm>
          <a:prstGeom prst="rect">
            <a:avLst/>
          </a:prstGeom>
        </p:spPr>
      </p:pic>
      <p:pic>
        <p:nvPicPr>
          <p:cNvPr id="17" name="图片 16" descr="無用PPT原创模板，未经授权禁止商用&#10;关注公众号【無用PPT】获取更多模板&#10;联系微信：wuyppt"/>
          <p:cNvPicPr>
            <a:picLocks noChangeAspect="1"/>
          </p:cNvPicPr>
          <p:nvPr/>
        </p:nvPicPr>
        <p:blipFill>
          <a:blip r:embed="rId7" cstate="print">
            <a:alphaModFix amt="5000"/>
            <a:extLst>
              <a:ext uri="{28A0092B-C50C-407E-A947-70E740481C1C}">
                <a14:useLocalDpi xmlns:a14="http://schemas.microsoft.com/office/drawing/2010/main" val="0"/>
              </a:ext>
            </a:extLst>
          </a:blip>
          <a:stretch>
            <a:fillRect/>
          </a:stretch>
        </p:blipFill>
        <p:spPr>
          <a:xfrm>
            <a:off x="2125856" y="4301584"/>
            <a:ext cx="1283554" cy="672337"/>
          </a:xfrm>
          <a:prstGeom prst="rect">
            <a:avLst/>
          </a:prstGeom>
        </p:spPr>
      </p:pic>
      <p:sp>
        <p:nvSpPr>
          <p:cNvPr id="20" name="矩形 19" descr="無用PPT原创模板，未经授权禁止商用&#10;关注公众号【無用PPT】获取更多模板&#10;联系微信：wuyppt"/>
          <p:cNvSpPr/>
          <p:nvPr/>
        </p:nvSpPr>
        <p:spPr>
          <a:xfrm>
            <a:off x="6096000" y="2229485"/>
            <a:ext cx="5547360" cy="2399665"/>
          </a:xfrm>
          <a:prstGeom prst="rect">
            <a:avLst/>
          </a:prstGeom>
        </p:spPr>
        <p:txBody>
          <a:bodyPr wrap="square">
            <a:spAutoFit/>
          </a:bodyPr>
          <a:lstStyle/>
          <a:p>
            <a:pPr algn="just">
              <a:lnSpc>
                <a:spcPct val="150000"/>
              </a:lnSpc>
            </a:pPr>
            <a:r>
              <a:rPr lang="zh-CN" altLang="en-US" sz="2000" dirty="0">
                <a:solidFill>
                  <a:schemeClr val="bg1">
                    <a:lumMod val="95000"/>
                  </a:schemeClr>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为此，据市场调研显示，校内基于清洁需求多样化，为此结合需求，我们平台提供的功能板块共有九项，分别是洗衣机清洁、空调与风扇的清洗、被子等大件物品清洗、衣服干洗、球鞋干洗、商店板块、个性化设计、地面清洁以及其他帮助。</a:t>
            </a:r>
            <a:r>
              <a:rPr lang="en-US" altLang="zh-CN" sz="2000" dirty="0">
                <a:solidFill>
                  <a:schemeClr val="bg1">
                    <a:lumMod val="95000"/>
                  </a:schemeClr>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  </a:t>
            </a:r>
            <a:endParaRPr lang="en-US" altLang="zh-CN" sz="2000" dirty="0">
              <a:solidFill>
                <a:schemeClr val="bg1">
                  <a:lumMod val="95000"/>
                </a:schemeClr>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無用PPT原创模板，未经授权禁止商用&#10;关注公众号【無用PPT】获取更多模板&#10;联系微信：wuyppt"/>
          <p:cNvPicPr>
            <a:picLocks noChangeAspect="1"/>
          </p:cNvPicPr>
          <p:nvPr/>
        </p:nvPicPr>
        <p:blipFill>
          <a:blip r:embed="rId1" cstate="print">
            <a:alphaModFix amt="5000"/>
            <a:extLst>
              <a:ext uri="{28A0092B-C50C-407E-A947-70E740481C1C}">
                <a14:useLocalDpi xmlns:a14="http://schemas.microsoft.com/office/drawing/2010/main" val="0"/>
              </a:ext>
            </a:extLst>
          </a:blip>
          <a:stretch>
            <a:fillRect/>
          </a:stretch>
        </p:blipFill>
        <p:spPr>
          <a:xfrm>
            <a:off x="1076019" y="2930837"/>
            <a:ext cx="1766205" cy="925154"/>
          </a:xfrm>
          <a:prstGeom prst="rect">
            <a:avLst/>
          </a:prstGeom>
        </p:spPr>
      </p:pic>
      <p:sp>
        <p:nvSpPr>
          <p:cNvPr id="33" name="矩形 32" descr="無用PPT原创模板，未经授权禁止商用&#10;关注公众号【無用PPT】获取更多模板&#10;联系微信：wuyppt"/>
          <p:cNvSpPr/>
          <p:nvPr/>
        </p:nvSpPr>
        <p:spPr>
          <a:xfrm>
            <a:off x="810895" y="1947545"/>
            <a:ext cx="4690745" cy="1802130"/>
          </a:xfrm>
          <a:prstGeom prst="rect">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descr="無用PPT原创模板，未经授权禁止商用&#10;关注公众号【無用PPT】获取更多模板&#10;联系微信：wuyppt"/>
          <p:cNvSpPr/>
          <p:nvPr/>
        </p:nvSpPr>
        <p:spPr>
          <a:xfrm>
            <a:off x="4320206" y="696232"/>
            <a:ext cx="4775423" cy="706755"/>
          </a:xfrm>
          <a:prstGeom prst="rect">
            <a:avLst/>
          </a:prstGeom>
          <a:effectLst>
            <a:outerShdw blurRad="50800" dist="38100" dir="2700000" sx="1000" sy="1000" algn="tl" rotWithShape="0">
              <a:srgbClr val="5CF9FF">
                <a:alpha val="40000"/>
              </a:srgbClr>
            </a:outerShdw>
          </a:effectLst>
        </p:spPr>
        <p:txBody>
          <a:bodyPr wrap="square">
            <a:spAutoFit/>
          </a:bodyPr>
          <a:lstStyle/>
          <a:p>
            <a:r>
              <a:rPr lang="zh-CN" altLang="en-US" sz="40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rPr>
              <a:t>四大板块</a:t>
            </a:r>
            <a:endParaRPr lang="zh-CN" altLang="en-US" sz="4000" i="1" dirty="0">
              <a:solidFill>
                <a:schemeClr val="bg1">
                  <a:lumMod val="95000"/>
                </a:schemeClr>
              </a:solidFill>
              <a:effectLst>
                <a:outerShdw dist="139700" sx="101000" sy="101000" algn="tr" rotWithShape="0">
                  <a:srgbClr val="647CF3"/>
                </a:outerShdw>
              </a:effectLst>
              <a:latin typeface="思源黑体 CN Heavy" panose="020B0A00000000000000" pitchFamily="34" charset="-122"/>
              <a:ea typeface="思源黑体 CN Heavy" panose="020B0A00000000000000" pitchFamily="34" charset="-122"/>
            </a:endParaRPr>
          </a:p>
        </p:txBody>
      </p:sp>
      <p:sp>
        <p:nvSpPr>
          <p:cNvPr id="32" name="泪滴形 31" descr="無用PPT原创模板，未经授权禁止商用&#10;关注公众号【無用PPT】获取更多模板&#10;联系微信：wuyppt"/>
          <p:cNvSpPr/>
          <p:nvPr/>
        </p:nvSpPr>
        <p:spPr>
          <a:xfrm rot="16200000">
            <a:off x="640735" y="1762309"/>
            <a:ext cx="675860" cy="675860"/>
          </a:xfrm>
          <a:prstGeom prst="teardrop">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35" name="矩形 34" descr="無用PPT原创模板，未经授权禁止商用&#10;关注公众号【無用PPT】获取更多模板&#10;联系微信：wuyppt"/>
          <p:cNvSpPr/>
          <p:nvPr/>
        </p:nvSpPr>
        <p:spPr>
          <a:xfrm>
            <a:off x="1132840" y="2201545"/>
            <a:ext cx="4369435" cy="1337945"/>
          </a:xfrm>
          <a:prstGeom prst="rect">
            <a:avLst/>
          </a:prstGeom>
        </p:spPr>
        <p:txBody>
          <a:bodyPr wrap="square">
            <a:spAutoFit/>
          </a:bodyPr>
          <a:lstStyle/>
          <a:p>
            <a:pPr algn="just">
              <a:lnSpc>
                <a:spcPct val="150000"/>
              </a:lnSpc>
            </a:pPr>
            <a:r>
              <a:rPr lang="zh-CN" altLang="en-US" dirty="0">
                <a:solidFill>
                  <a:srgbClr val="FF0000"/>
                </a:solidFill>
                <a:latin typeface="思源黑体 Light" panose="020B0300000000000000" pitchFamily="34" charset="-122"/>
                <a:ea typeface="思源黑体 Light" panose="020B0300000000000000" pitchFamily="34" charset="-122"/>
              </a:rPr>
              <a:t>设备清洁</a:t>
            </a:r>
            <a:r>
              <a:rPr lang="zh-CN" altLang="en-US" dirty="0">
                <a:solidFill>
                  <a:schemeClr val="bg1">
                    <a:lumMod val="95000"/>
                  </a:schemeClr>
                </a:solidFill>
                <a:latin typeface="思源黑体 Light" panose="020B0300000000000000" pitchFamily="34" charset="-122"/>
                <a:ea typeface="思源黑体 Light" panose="020B0300000000000000" pitchFamily="34" charset="-122"/>
              </a:rPr>
              <a:t>可以根据用户的需求，帮助师生安排专业的清洗人员清洗洗衣机以及宿舍空调，减少皮肤过敏、空调病的情况。</a:t>
            </a:r>
            <a:endParaRPr lang="zh-CN" altLang="en-US"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37" name="矩形 36" descr="無用PPT原创模板，未经授权禁止商用&#10;关注公众号【無用PPT】获取更多模板&#10;联系微信：wuyppt"/>
          <p:cNvSpPr/>
          <p:nvPr/>
        </p:nvSpPr>
        <p:spPr>
          <a:xfrm>
            <a:off x="760599" y="1869406"/>
            <a:ext cx="372218" cy="461665"/>
          </a:xfrm>
          <a:prstGeom prst="rect">
            <a:avLst/>
          </a:prstGeom>
        </p:spPr>
        <p:txBody>
          <a:bodyPr wrap="none">
            <a:spAutoFit/>
          </a:bodyPr>
          <a:lstStyle/>
          <a:p>
            <a:r>
              <a:rPr lang="en-US" altLang="zh-CN" sz="2400" i="1" dirty="0">
                <a:solidFill>
                  <a:schemeClr val="bg1">
                    <a:lumMod val="95000"/>
                  </a:schemeClr>
                </a:solidFill>
                <a:latin typeface="思源黑体 CN Heavy" panose="020B0A00000000000000" pitchFamily="34" charset="-122"/>
                <a:ea typeface="思源黑体 CN Heavy" panose="020B0A00000000000000" pitchFamily="34" charset="-122"/>
              </a:rPr>
              <a:t>1</a:t>
            </a:r>
            <a:endParaRPr lang="zh-CN" altLang="en-US" sz="2400" i="1" dirty="0">
              <a:solidFill>
                <a:schemeClr val="bg1">
                  <a:lumMod val="95000"/>
                </a:schemeClr>
              </a:solidFill>
              <a:latin typeface="思源黑体 CN Heavy" panose="020B0A00000000000000" pitchFamily="34" charset="-122"/>
              <a:ea typeface="思源黑体 CN Heavy" panose="020B0A00000000000000" pitchFamily="34" charset="-122"/>
            </a:endParaRPr>
          </a:p>
        </p:txBody>
      </p:sp>
      <p:sp>
        <p:nvSpPr>
          <p:cNvPr id="39" name="矩形 38" descr="無用PPT原创模板，未经授权禁止商用&#10;关注公众号【無用PPT】获取更多模板&#10;联系微信：wuyppt"/>
          <p:cNvSpPr/>
          <p:nvPr/>
        </p:nvSpPr>
        <p:spPr>
          <a:xfrm>
            <a:off x="6616065" y="1906905"/>
            <a:ext cx="4641215" cy="1842770"/>
          </a:xfrm>
          <a:prstGeom prst="rect">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泪滴形 40" descr="無用PPT原创模板，未经授权禁止商用&#10;关注公众号【無用PPT】获取更多模板&#10;联系微信：wuyppt"/>
          <p:cNvSpPr/>
          <p:nvPr/>
        </p:nvSpPr>
        <p:spPr>
          <a:xfrm rot="16200000">
            <a:off x="6369522" y="1762309"/>
            <a:ext cx="675860" cy="675860"/>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43" name="矩形 42" descr="無用PPT原创模板，未经授权禁止商用&#10;关注公众号【無用PPT】获取更多模板&#10;联系微信：wuyppt"/>
          <p:cNvSpPr/>
          <p:nvPr/>
        </p:nvSpPr>
        <p:spPr>
          <a:xfrm>
            <a:off x="6953885" y="1952625"/>
            <a:ext cx="3965575" cy="1753235"/>
          </a:xfrm>
          <a:prstGeom prst="rect">
            <a:avLst/>
          </a:prstGeom>
        </p:spPr>
        <p:txBody>
          <a:bodyPr wrap="square">
            <a:spAutoFit/>
          </a:bodyPr>
          <a:lstStyle/>
          <a:p>
            <a:pPr algn="just">
              <a:lnSpc>
                <a:spcPct val="150000"/>
              </a:lnSpc>
            </a:pPr>
            <a:r>
              <a:rPr lang="zh-CN" altLang="en-US" dirty="0">
                <a:solidFill>
                  <a:srgbClr val="FF0000"/>
                </a:solidFill>
                <a:latin typeface="思源黑体 Light" panose="020B0300000000000000" pitchFamily="34" charset="-122"/>
                <a:ea typeface="思源黑体 Light" panose="020B0300000000000000" pitchFamily="34" charset="-122"/>
              </a:rPr>
              <a:t>大件及干洗</a:t>
            </a:r>
            <a:r>
              <a:rPr lang="zh-CN" altLang="en-US" dirty="0">
                <a:solidFill>
                  <a:schemeClr val="bg1">
                    <a:lumMod val="95000"/>
                  </a:schemeClr>
                </a:solidFill>
                <a:latin typeface="思源黑体 Light" panose="020B0300000000000000" pitchFamily="34" charset="-122"/>
                <a:ea typeface="思源黑体 Light" panose="020B0300000000000000" pitchFamily="34" charset="-122"/>
              </a:rPr>
              <a:t>满足师生开学期间的需求，以及提供干洗服务，对于羽绒服等无法水洗的产品，采用干洗服务，满足顾客对清洁产品的需求。</a:t>
            </a:r>
            <a:r>
              <a:rPr lang="en-US" altLang="zh-CN" dirty="0">
                <a:solidFill>
                  <a:schemeClr val="bg1">
                    <a:lumMod val="95000"/>
                  </a:schemeClr>
                </a:solidFill>
                <a:latin typeface="思源黑体 Light" panose="020B0300000000000000" pitchFamily="34" charset="-122"/>
                <a:ea typeface="思源黑体 Light" panose="020B0300000000000000" pitchFamily="34" charset="-122"/>
              </a:rPr>
              <a:t>.</a:t>
            </a:r>
            <a:r>
              <a:rPr lang="zh-CN" altLang="en-US" sz="1400" dirty="0">
                <a:solidFill>
                  <a:schemeClr val="bg1">
                    <a:lumMod val="95000"/>
                  </a:schemeClr>
                </a:solidFill>
                <a:latin typeface="思源黑体 Light" panose="020B0300000000000000" pitchFamily="34" charset="-122"/>
                <a:ea typeface="思源黑体 Light" panose="020B0300000000000000" pitchFamily="34" charset="-122"/>
              </a:rPr>
              <a:t> </a:t>
            </a:r>
            <a:endParaRPr lang="zh-CN" altLang="en-US" sz="1400"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45" name="矩形 44" descr="無用PPT原创模板，未经授权禁止商用&#10;关注公众号【無用PPT】获取更多模板&#10;联系微信：wuyppt"/>
          <p:cNvSpPr/>
          <p:nvPr/>
        </p:nvSpPr>
        <p:spPr>
          <a:xfrm>
            <a:off x="6495736" y="1869406"/>
            <a:ext cx="372218" cy="461665"/>
          </a:xfrm>
          <a:prstGeom prst="rect">
            <a:avLst/>
          </a:prstGeom>
        </p:spPr>
        <p:txBody>
          <a:bodyPr wrap="none">
            <a:spAutoFit/>
          </a:bodyPr>
          <a:lstStyle/>
          <a:p>
            <a:r>
              <a:rPr lang="en-US" altLang="zh-CN" sz="2400" i="1" dirty="0">
                <a:solidFill>
                  <a:srgbClr val="647CF3"/>
                </a:solidFill>
                <a:latin typeface="思源黑体 CN Heavy" panose="020B0A00000000000000" pitchFamily="34" charset="-122"/>
                <a:ea typeface="思源黑体 CN Heavy" panose="020B0A00000000000000" pitchFamily="34" charset="-122"/>
              </a:rPr>
              <a:t>2</a:t>
            </a:r>
            <a:endParaRPr lang="zh-CN" altLang="en-US" sz="2400" i="1" dirty="0">
              <a:solidFill>
                <a:srgbClr val="647CF3"/>
              </a:solidFill>
              <a:latin typeface="思源黑体 CN Heavy" panose="020B0A00000000000000" pitchFamily="34" charset="-122"/>
              <a:ea typeface="思源黑体 CN Heavy" panose="020B0A00000000000000" pitchFamily="34" charset="-122"/>
            </a:endParaRPr>
          </a:p>
        </p:txBody>
      </p:sp>
      <p:sp>
        <p:nvSpPr>
          <p:cNvPr id="47" name="矩形 46" descr="無用PPT原创模板，未经授权禁止商用&#10;关注公众号【無用PPT】获取更多模板&#10;联系微信：wuyppt"/>
          <p:cNvSpPr/>
          <p:nvPr/>
        </p:nvSpPr>
        <p:spPr>
          <a:xfrm>
            <a:off x="882650" y="4168775"/>
            <a:ext cx="4618355" cy="1898015"/>
          </a:xfrm>
          <a:prstGeom prst="rect">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泪滴形 48" descr="無用PPT原创模板，未经授权禁止商用&#10;关注公众号【無用PPT】获取更多模板&#10;联系微信：wuyppt"/>
          <p:cNvSpPr/>
          <p:nvPr/>
        </p:nvSpPr>
        <p:spPr>
          <a:xfrm rot="16200000">
            <a:off x="712692" y="3983069"/>
            <a:ext cx="675860" cy="675860"/>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1" name="矩形 50" descr="無用PPT原创模板，未经授权禁止商用&#10;关注公众号【無用PPT】获取更多模板&#10;联系微信：wuyppt"/>
          <p:cNvSpPr/>
          <p:nvPr/>
        </p:nvSpPr>
        <p:spPr>
          <a:xfrm>
            <a:off x="1374775" y="4147185"/>
            <a:ext cx="3883660" cy="1753235"/>
          </a:xfrm>
          <a:prstGeom prst="rect">
            <a:avLst/>
          </a:prstGeom>
        </p:spPr>
        <p:txBody>
          <a:bodyPr wrap="square">
            <a:spAutoFit/>
          </a:bodyPr>
          <a:lstStyle/>
          <a:p>
            <a:pPr algn="just">
              <a:lnSpc>
                <a:spcPct val="150000"/>
              </a:lnSpc>
            </a:pPr>
            <a:r>
              <a:rPr lang="zh-CN" altLang="en-US" dirty="0">
                <a:solidFill>
                  <a:srgbClr val="FF0000"/>
                </a:solidFill>
                <a:latin typeface="思源黑体 Light" panose="020B0300000000000000" pitchFamily="34" charset="-122"/>
                <a:ea typeface="思源黑体 Light" panose="020B0300000000000000" pitchFamily="34" charset="-122"/>
              </a:rPr>
              <a:t>潮鞋清洗</a:t>
            </a:r>
            <a:r>
              <a:rPr lang="zh-CN" altLang="en-US" dirty="0">
                <a:solidFill>
                  <a:schemeClr val="bg1">
                    <a:lumMod val="95000"/>
                  </a:schemeClr>
                </a:solidFill>
                <a:latin typeface="思源黑体 Light" panose="020B0300000000000000" pitchFamily="34" charset="-122"/>
                <a:ea typeface="思源黑体 Light" panose="020B0300000000000000" pitchFamily="34" charset="-122"/>
              </a:rPr>
              <a:t>，面向客户都为校园群体，特此创新加入潮流板块，对于球鞋、运动鞋等进行清洁，满足当代大学生对于鞋类的需求</a:t>
            </a:r>
            <a:r>
              <a:rPr lang="en-US" altLang="zh-CN" dirty="0">
                <a:solidFill>
                  <a:schemeClr val="bg1">
                    <a:lumMod val="95000"/>
                  </a:schemeClr>
                </a:solidFill>
                <a:latin typeface="思源黑体 Light" panose="020B0300000000000000" pitchFamily="34" charset="-122"/>
                <a:ea typeface="思源黑体 Light" panose="020B0300000000000000" pitchFamily="34" charset="-122"/>
              </a:rPr>
              <a:t>.</a:t>
            </a:r>
            <a:r>
              <a:rPr lang="zh-CN" altLang="en-US" dirty="0">
                <a:solidFill>
                  <a:schemeClr val="bg1">
                    <a:lumMod val="95000"/>
                  </a:schemeClr>
                </a:solidFill>
                <a:latin typeface="思源黑体 Light" panose="020B0300000000000000" pitchFamily="34" charset="-122"/>
                <a:ea typeface="思源黑体 Light" panose="020B0300000000000000" pitchFamily="34" charset="-122"/>
              </a:rPr>
              <a:t> </a:t>
            </a:r>
            <a:endParaRPr lang="zh-CN" altLang="en-US"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53" name="矩形 52" descr="無用PPT原创模板，未经授权禁止商用&#10;关注公众号【無用PPT】获取更多模板&#10;联系微信：wuyppt"/>
          <p:cNvSpPr/>
          <p:nvPr/>
        </p:nvSpPr>
        <p:spPr>
          <a:xfrm>
            <a:off x="832556" y="4090166"/>
            <a:ext cx="372218" cy="461665"/>
          </a:xfrm>
          <a:prstGeom prst="rect">
            <a:avLst/>
          </a:prstGeom>
        </p:spPr>
        <p:txBody>
          <a:bodyPr wrap="none">
            <a:spAutoFit/>
          </a:bodyPr>
          <a:lstStyle/>
          <a:p>
            <a:r>
              <a:rPr lang="en-US" altLang="zh-CN" sz="2400" i="1" dirty="0">
                <a:solidFill>
                  <a:srgbClr val="647CF3"/>
                </a:solidFill>
                <a:latin typeface="思源黑体 CN Heavy" panose="020B0A00000000000000" pitchFamily="34" charset="-122"/>
                <a:ea typeface="思源黑体 CN Heavy" panose="020B0A00000000000000" pitchFamily="34" charset="-122"/>
              </a:rPr>
              <a:t>3</a:t>
            </a:r>
            <a:endParaRPr lang="zh-CN" altLang="en-US" sz="2400" i="1" dirty="0">
              <a:solidFill>
                <a:srgbClr val="647CF3"/>
              </a:solidFill>
              <a:latin typeface="思源黑体 CN Heavy" panose="020B0A00000000000000" pitchFamily="34" charset="-122"/>
              <a:ea typeface="思源黑体 CN Heavy" panose="020B0A00000000000000" pitchFamily="34" charset="-122"/>
            </a:endParaRPr>
          </a:p>
        </p:txBody>
      </p:sp>
      <p:sp>
        <p:nvSpPr>
          <p:cNvPr id="55" name="矩形 54" descr="無用PPT原创模板，未经授权禁止商用&#10;关注公众号【無用PPT】获取更多模板&#10;联系微信：wuyppt"/>
          <p:cNvSpPr/>
          <p:nvPr/>
        </p:nvSpPr>
        <p:spPr>
          <a:xfrm>
            <a:off x="6496050" y="4146550"/>
            <a:ext cx="4760595" cy="1920875"/>
          </a:xfrm>
          <a:prstGeom prst="rect">
            <a:avLst/>
          </a:prstGeom>
          <a:no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泪滴形 56" descr="無用PPT原创模板，未经授权禁止商用&#10;关注公众号【無用PPT】获取更多模板&#10;联系微信：wuyppt"/>
          <p:cNvSpPr/>
          <p:nvPr/>
        </p:nvSpPr>
        <p:spPr>
          <a:xfrm rot="16200000">
            <a:off x="6368128" y="3983377"/>
            <a:ext cx="675860" cy="675860"/>
          </a:xfrm>
          <a:prstGeom prst="teardrop">
            <a:avLst/>
          </a:prstGeom>
          <a:solidFill>
            <a:srgbClr val="647CF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9" name="矩形 58" descr="無用PPT原创模板，未经授权禁止商用&#10;关注公众号【無用PPT】获取更多模板&#10;联系微信：wuyppt"/>
          <p:cNvSpPr/>
          <p:nvPr/>
        </p:nvSpPr>
        <p:spPr>
          <a:xfrm>
            <a:off x="6868160" y="4255770"/>
            <a:ext cx="4389120" cy="1753235"/>
          </a:xfrm>
          <a:prstGeom prst="rect">
            <a:avLst/>
          </a:prstGeom>
        </p:spPr>
        <p:txBody>
          <a:bodyPr wrap="square">
            <a:spAutoFit/>
          </a:bodyPr>
          <a:lstStyle/>
          <a:p>
            <a:pPr algn="just">
              <a:lnSpc>
                <a:spcPct val="150000"/>
              </a:lnSpc>
            </a:pPr>
            <a:r>
              <a:rPr lang="zh-CN" altLang="en-US" dirty="0">
                <a:solidFill>
                  <a:srgbClr val="FF0000"/>
                </a:solidFill>
                <a:latin typeface="思源黑体 Light" panose="020B0300000000000000" pitchFamily="34" charset="-122"/>
                <a:ea typeface="思源黑体 Light" panose="020B0300000000000000" pitchFamily="34" charset="-122"/>
              </a:rPr>
              <a:t>个性定制有</a:t>
            </a:r>
            <a:r>
              <a:rPr lang="zh-CN" altLang="en-US" dirty="0">
                <a:solidFill>
                  <a:schemeClr val="bg1">
                    <a:lumMod val="95000"/>
                  </a:schemeClr>
                </a:solidFill>
                <a:latin typeface="思源黑体 Light" panose="020B0300000000000000" pitchFamily="34" charset="-122"/>
                <a:ea typeface="思源黑体 Light" panose="020B0300000000000000" pitchFamily="34" charset="-122"/>
              </a:rPr>
              <a:t>智能商店及</a:t>
            </a:r>
            <a:r>
              <a:rPr lang="en-US" altLang="zh-CN" dirty="0" err="1">
                <a:solidFill>
                  <a:schemeClr val="bg1">
                    <a:lumMod val="95000"/>
                  </a:schemeClr>
                </a:solidFill>
                <a:latin typeface="思源黑体 Light" panose="020B0300000000000000" pitchFamily="34" charset="-122"/>
                <a:ea typeface="思源黑体 Light" panose="020B0300000000000000" pitchFamily="34" charset="-122"/>
              </a:rPr>
              <a:t>diy</a:t>
            </a:r>
            <a:r>
              <a:rPr lang="zh-CN" altLang="en-US" dirty="0">
                <a:solidFill>
                  <a:schemeClr val="bg1">
                    <a:lumMod val="95000"/>
                  </a:schemeClr>
                </a:solidFill>
                <a:latin typeface="思源黑体 Light" panose="020B0300000000000000" pitchFamily="34" charset="-122"/>
                <a:ea typeface="思源黑体 Light" panose="020B0300000000000000" pitchFamily="34" charset="-122"/>
              </a:rPr>
              <a:t>设计的板块，顾客可以根据填写个性需求，联络工作人员等方式完成个性备案，并且能在商店购买所需要的用品。</a:t>
            </a:r>
            <a:r>
              <a:rPr lang="en-US" altLang="zh-CN" dirty="0">
                <a:solidFill>
                  <a:schemeClr val="bg1">
                    <a:lumMod val="95000"/>
                  </a:schemeClr>
                </a:solidFill>
                <a:latin typeface="思源黑体 Light" panose="020B0300000000000000" pitchFamily="34" charset="-122"/>
                <a:ea typeface="思源黑体 Light" panose="020B0300000000000000" pitchFamily="34" charset="-122"/>
              </a:rPr>
              <a:t>.</a:t>
            </a:r>
            <a:r>
              <a:rPr lang="zh-CN" altLang="en-US" dirty="0">
                <a:solidFill>
                  <a:schemeClr val="bg1">
                    <a:lumMod val="95000"/>
                  </a:schemeClr>
                </a:solidFill>
                <a:latin typeface="思源黑体 Light" panose="020B0300000000000000" pitchFamily="34" charset="-122"/>
                <a:ea typeface="思源黑体 Light" panose="020B0300000000000000" pitchFamily="34" charset="-122"/>
              </a:rPr>
              <a:t> </a:t>
            </a:r>
            <a:endParaRPr lang="zh-CN" altLang="en-US" dirty="0">
              <a:solidFill>
                <a:schemeClr val="bg1">
                  <a:lumMod val="95000"/>
                </a:schemeClr>
              </a:solidFill>
              <a:latin typeface="思源黑体 Light" panose="020B0300000000000000" pitchFamily="34" charset="-122"/>
              <a:ea typeface="思源黑体 Light" panose="020B0300000000000000" pitchFamily="34" charset="-122"/>
            </a:endParaRPr>
          </a:p>
        </p:txBody>
      </p:sp>
      <p:sp>
        <p:nvSpPr>
          <p:cNvPr id="61" name="矩形 60" descr="無用PPT原创模板，未经授权禁止商用&#10;关注公众号【無用PPT】获取更多模板&#10;联系微信：wuyppt"/>
          <p:cNvSpPr/>
          <p:nvPr/>
        </p:nvSpPr>
        <p:spPr>
          <a:xfrm>
            <a:off x="6581972" y="4089839"/>
            <a:ext cx="372218" cy="461665"/>
          </a:xfrm>
          <a:prstGeom prst="rect">
            <a:avLst/>
          </a:prstGeom>
        </p:spPr>
        <p:txBody>
          <a:bodyPr wrap="none">
            <a:spAutoFit/>
          </a:bodyPr>
          <a:lstStyle/>
          <a:p>
            <a:r>
              <a:rPr lang="en-US" altLang="zh-CN" sz="2400" i="1" dirty="0">
                <a:solidFill>
                  <a:schemeClr val="bg1">
                    <a:lumMod val="95000"/>
                  </a:schemeClr>
                </a:solidFill>
                <a:latin typeface="思源黑体 CN Heavy" panose="020B0A00000000000000" pitchFamily="34" charset="-122"/>
                <a:ea typeface="思源黑体 CN Heavy" panose="020B0A00000000000000" pitchFamily="34" charset="-122"/>
              </a:rPr>
              <a:t>4</a:t>
            </a:r>
            <a:endParaRPr lang="zh-CN" altLang="en-US" sz="2400" i="1" dirty="0">
              <a:solidFill>
                <a:schemeClr val="bg1">
                  <a:lumMod val="95000"/>
                </a:schemeClr>
              </a:solidFill>
              <a:latin typeface="思源黑体 CN Heavy" panose="020B0A00000000000000" pitchFamily="34" charset="-122"/>
              <a:ea typeface="思源黑体 CN Heavy" panose="020B0A00000000000000" pitchFamily="34" charset="-122"/>
            </a:endParaRPr>
          </a:p>
        </p:txBody>
      </p:sp>
      <p:pic>
        <p:nvPicPr>
          <p:cNvPr id="34" name="图片 33" descr="無用PPT原创模板，未经授权禁止商用&#10;关注公众号【無用PPT】获取更多模板&#10;联系微信：wuyppt"/>
          <p:cNvPicPr>
            <a:picLocks noChangeAspect="1"/>
          </p:cNvPicPr>
          <p:nvPr/>
        </p:nvPicPr>
        <p:blipFill>
          <a:blip r:embed="rId2" cstate="print">
            <a:alphaModFix amt="5000"/>
            <a:extLst>
              <a:ext uri="{28A0092B-C50C-407E-A947-70E740481C1C}">
                <a14:useLocalDpi xmlns:a14="http://schemas.microsoft.com/office/drawing/2010/main" val="0"/>
              </a:ext>
            </a:extLst>
          </a:blip>
          <a:stretch>
            <a:fillRect/>
          </a:stretch>
        </p:blipFill>
        <p:spPr>
          <a:xfrm>
            <a:off x="9696166" y="1250636"/>
            <a:ext cx="1103389" cy="577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tretch>
            <a:fillRect/>
          </a:stretch>
        </p:blipFill>
        <p:spPr>
          <a:xfrm>
            <a:off x="0" y="0"/>
            <a:ext cx="12192635" cy="7005955"/>
          </a:xfrm>
          <a:prstGeom prst="rect">
            <a:avLst/>
          </a:prstGeom>
          <a:noFill/>
          <a:ln w="9525">
            <a:noFill/>
          </a:ln>
        </p:spPr>
      </p:pic>
      <p:sp>
        <p:nvSpPr>
          <p:cNvPr id="4" name="矩形 3"/>
          <p:cNvSpPr/>
          <p:nvPr/>
        </p:nvSpPr>
        <p:spPr>
          <a:xfrm>
            <a:off x="632" y="147955"/>
            <a:ext cx="12192000" cy="6858000"/>
          </a:xfrm>
          <a:prstGeom prst="rect">
            <a:avLst/>
          </a:prstGeom>
          <a:gradFill flip="none" rotWithShape="1">
            <a:gsLst>
              <a:gs pos="25000">
                <a:srgbClr val="000000">
                  <a:alpha val="70000"/>
                </a:srgbClr>
              </a:gs>
              <a:gs pos="0">
                <a:schemeClr val="tx1">
                  <a:alpha val="25000"/>
                </a:schemeClr>
              </a:gs>
              <a:gs pos="50000">
                <a:srgbClr val="000000">
                  <a:alpha val="70000"/>
                </a:srgbClr>
              </a:gs>
              <a:gs pos="75000">
                <a:srgbClr val="000000">
                  <a:alpha val="70000"/>
                </a:srgbClr>
              </a:gs>
              <a:gs pos="100000">
                <a:schemeClr val="tx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0"/>
            <a:ext cx="12192000" cy="7005955"/>
          </a:xfrm>
          <a:prstGeom prst="rect">
            <a:avLst/>
          </a:prstGeom>
          <a:gradFill flip="none" rotWithShape="1">
            <a:gsLst>
              <a:gs pos="25000">
                <a:srgbClr val="121735">
                  <a:alpha val="25000"/>
                </a:srgbClr>
              </a:gs>
              <a:gs pos="0">
                <a:srgbClr val="121735">
                  <a:alpha val="50000"/>
                </a:srgbClr>
              </a:gs>
              <a:gs pos="50000">
                <a:srgbClr val="121735">
                  <a:alpha val="10000"/>
                </a:srgbClr>
              </a:gs>
              <a:gs pos="75000">
                <a:srgbClr val="121735">
                  <a:alpha val="25000"/>
                </a:srgbClr>
              </a:gs>
              <a:gs pos="100000">
                <a:srgbClr val="121735">
                  <a:alpha val="5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263030" y="974291"/>
            <a:ext cx="5665941" cy="583565"/>
          </a:xfrm>
          <a:prstGeom prst="rect">
            <a:avLst/>
          </a:prstGeom>
          <a:noFill/>
        </p:spPr>
        <p:txBody>
          <a:bodyPr wrap="square" rtlCol="0">
            <a:spAutoFit/>
          </a:bodyPr>
          <a:lstStyle/>
          <a:p>
            <a:pPr algn="ctr" fontAlgn="ctr"/>
            <a:r>
              <a:rPr lang="zh-CN" sz="3200" spc="600" dirty="0">
                <a:solidFill>
                  <a:schemeClr val="bg1"/>
                </a:solidFill>
                <a:latin typeface="Ebrima" panose="02000000000000000000" pitchFamily="2" charset="0"/>
                <a:ea typeface="微软雅黑" panose="020B0503020204020204" charset="-122"/>
                <a:cs typeface="Ebrima" panose="02000000000000000000" pitchFamily="2" charset="0"/>
              </a:rPr>
              <a:t>北斗清洁系统</a:t>
            </a:r>
            <a:endParaRPr lang="en-US" altLang="zh-CN" sz="3200" spc="600" dirty="0">
              <a:solidFill>
                <a:schemeClr val="bg1"/>
              </a:solidFill>
              <a:latin typeface="Ebrima" panose="02000000000000000000" pitchFamily="2" charset="0"/>
              <a:ea typeface="微软雅黑" panose="020B0503020204020204" charset="-122"/>
              <a:cs typeface="Ebrima" panose="02000000000000000000" pitchFamily="2" charset="0"/>
            </a:endParaRPr>
          </a:p>
        </p:txBody>
      </p:sp>
      <p:grpSp>
        <p:nvGrpSpPr>
          <p:cNvPr id="9" name="组合 8"/>
          <p:cNvGrpSpPr/>
          <p:nvPr/>
        </p:nvGrpSpPr>
        <p:grpSpPr>
          <a:xfrm>
            <a:off x="874713" y="2108888"/>
            <a:ext cx="2648608" cy="1072056"/>
            <a:chOff x="1556231" y="2108888"/>
            <a:chExt cx="2648608" cy="1072056"/>
          </a:xfrm>
        </p:grpSpPr>
        <p:sp>
          <p:nvSpPr>
            <p:cNvPr id="7" name="矩形: 圆角 6"/>
            <p:cNvSpPr/>
            <p:nvPr/>
          </p:nvSpPr>
          <p:spPr>
            <a:xfrm>
              <a:off x="1556232" y="2108888"/>
              <a:ext cx="2648607" cy="1072056"/>
            </a:xfrm>
            <a:prstGeom prst="roundRect">
              <a:avLst>
                <a:gd name="adj" fmla="val 3922"/>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556231" y="2483894"/>
              <a:ext cx="2648607" cy="337185"/>
            </a:xfrm>
            <a:prstGeom prst="rect">
              <a:avLst/>
            </a:prstGeom>
            <a:noFill/>
          </p:spPr>
          <p:txBody>
            <a:bodyPr wrap="square" rtlCol="0">
              <a:spAutoFit/>
            </a:bodyPr>
            <a:lstStyle/>
            <a:p>
              <a:pPr algn="ctr" fontAlgn="base"/>
              <a:r>
                <a:rPr lang="zh-CN" sz="1600" spc="150" dirty="0">
                  <a:solidFill>
                    <a:schemeClr val="bg1"/>
                  </a:solidFill>
                  <a:latin typeface="微软雅黑 Light" panose="020B0502040204020203" pitchFamily="34" charset="-122"/>
                  <a:ea typeface="微软雅黑 Light" panose="020B0502040204020203" pitchFamily="34" charset="-122"/>
                  <a:cs typeface="Ebrima" panose="02000000000000000000" pitchFamily="2" charset="0"/>
                </a:rPr>
                <a:t>便捷清洗洗衣机</a:t>
              </a:r>
              <a:endParaRPr lang="zh-CN"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grpSp>
      <p:grpSp>
        <p:nvGrpSpPr>
          <p:cNvPr id="19" name="组合 18"/>
          <p:cNvGrpSpPr/>
          <p:nvPr/>
        </p:nvGrpSpPr>
        <p:grpSpPr>
          <a:xfrm>
            <a:off x="4771694" y="2108888"/>
            <a:ext cx="2648608" cy="1072056"/>
            <a:chOff x="1556231" y="2635303"/>
            <a:chExt cx="2648608" cy="1072056"/>
          </a:xfrm>
        </p:grpSpPr>
        <p:sp>
          <p:nvSpPr>
            <p:cNvPr id="20" name="矩形: 圆角 19"/>
            <p:cNvSpPr/>
            <p:nvPr/>
          </p:nvSpPr>
          <p:spPr>
            <a:xfrm>
              <a:off x="1556232" y="2635303"/>
              <a:ext cx="2648607" cy="1072056"/>
            </a:xfrm>
            <a:prstGeom prst="roundRect">
              <a:avLst>
                <a:gd name="adj" fmla="val 3922"/>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556231" y="2965688"/>
              <a:ext cx="2648607" cy="410845"/>
            </a:xfrm>
            <a:prstGeom prst="rect">
              <a:avLst/>
            </a:prstGeom>
            <a:noFill/>
          </p:spPr>
          <p:txBody>
            <a:bodyPr wrap="square" rtlCol="0">
              <a:spAutoFit/>
            </a:bodyPr>
            <a:lstStyle/>
            <a:p>
              <a:pPr algn="ctr" fontAlgn="base">
                <a:lnSpc>
                  <a:spcPct val="130000"/>
                </a:lnSpc>
              </a:pPr>
              <a:r>
                <a:rPr lang="zh-CN"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迅速上门清洗空调</a:t>
              </a:r>
              <a:endParaRPr lang="zh-CN"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grpSp>
      <p:grpSp>
        <p:nvGrpSpPr>
          <p:cNvPr id="22" name="组合 21"/>
          <p:cNvGrpSpPr/>
          <p:nvPr/>
        </p:nvGrpSpPr>
        <p:grpSpPr>
          <a:xfrm>
            <a:off x="8668675" y="2108888"/>
            <a:ext cx="2648608" cy="1072056"/>
            <a:chOff x="1556231" y="2635303"/>
            <a:chExt cx="2648608" cy="1072056"/>
          </a:xfrm>
        </p:grpSpPr>
        <p:sp>
          <p:nvSpPr>
            <p:cNvPr id="23" name="矩形: 圆角 22"/>
            <p:cNvSpPr/>
            <p:nvPr/>
          </p:nvSpPr>
          <p:spPr>
            <a:xfrm>
              <a:off x="1556232" y="2635303"/>
              <a:ext cx="2648607" cy="1072056"/>
            </a:xfrm>
            <a:prstGeom prst="roundRect">
              <a:avLst>
                <a:gd name="adj" fmla="val 3922"/>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556231" y="3002054"/>
              <a:ext cx="2648607" cy="337185"/>
            </a:xfrm>
            <a:prstGeom prst="rect">
              <a:avLst/>
            </a:prstGeom>
            <a:noFill/>
          </p:spPr>
          <p:txBody>
            <a:bodyPr wrap="square" rtlCol="0">
              <a:spAutoFit/>
            </a:bodyPr>
            <a:lstStyle/>
            <a:p>
              <a:pPr algn="ctr" fontAlgn="base"/>
              <a:r>
                <a:rPr lang="zh-CN" altLang="en-US" sz="1600" spc="150" dirty="0">
                  <a:solidFill>
                    <a:schemeClr val="bg1"/>
                  </a:solidFill>
                  <a:latin typeface="微软雅黑 Light" panose="020B0502040204020203" pitchFamily="34" charset="-122"/>
                  <a:ea typeface="微软雅黑 Light" panose="020B0502040204020203" pitchFamily="34" charset="-122"/>
                  <a:cs typeface="Ebrima" panose="02000000000000000000" pitchFamily="2" charset="0"/>
                </a:rPr>
                <a:t>潮流好物球鞋清洗</a:t>
              </a:r>
              <a:endParaRPr lang="zh-CN" altLang="en-US"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grpSp>
      <p:grpSp>
        <p:nvGrpSpPr>
          <p:cNvPr id="25" name="组合 24"/>
          <p:cNvGrpSpPr/>
          <p:nvPr/>
        </p:nvGrpSpPr>
        <p:grpSpPr>
          <a:xfrm>
            <a:off x="874713" y="3702738"/>
            <a:ext cx="2648608" cy="1072056"/>
            <a:chOff x="1556231" y="2635303"/>
            <a:chExt cx="2648608" cy="1072056"/>
          </a:xfrm>
        </p:grpSpPr>
        <p:sp>
          <p:nvSpPr>
            <p:cNvPr id="26" name="矩形: 圆角 25"/>
            <p:cNvSpPr/>
            <p:nvPr/>
          </p:nvSpPr>
          <p:spPr>
            <a:xfrm>
              <a:off x="1556232" y="2635303"/>
              <a:ext cx="2648607" cy="1072056"/>
            </a:xfrm>
            <a:prstGeom prst="roundRect">
              <a:avLst>
                <a:gd name="adj" fmla="val 3922"/>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556231" y="3002054"/>
              <a:ext cx="2648607" cy="337185"/>
            </a:xfrm>
            <a:prstGeom prst="rect">
              <a:avLst/>
            </a:prstGeom>
            <a:noFill/>
          </p:spPr>
          <p:txBody>
            <a:bodyPr wrap="square" rtlCol="0">
              <a:spAutoFit/>
            </a:bodyPr>
            <a:lstStyle/>
            <a:p>
              <a:pPr algn="ctr" fontAlgn="base"/>
              <a:r>
                <a:rPr lang="zh-CN" altLang="en-US"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rPr>
                <a:t>可靠的衣服干洗</a:t>
              </a:r>
              <a:endParaRPr lang="zh-CN" altLang="en-US"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grpSp>
      <p:grpSp>
        <p:nvGrpSpPr>
          <p:cNvPr id="28" name="组合 27"/>
          <p:cNvGrpSpPr/>
          <p:nvPr/>
        </p:nvGrpSpPr>
        <p:grpSpPr>
          <a:xfrm>
            <a:off x="4771694" y="3731948"/>
            <a:ext cx="2648608" cy="1072056"/>
            <a:chOff x="1556231" y="2635303"/>
            <a:chExt cx="2648608" cy="1072056"/>
          </a:xfrm>
        </p:grpSpPr>
        <p:sp>
          <p:nvSpPr>
            <p:cNvPr id="29" name="矩形: 圆角 28"/>
            <p:cNvSpPr/>
            <p:nvPr/>
          </p:nvSpPr>
          <p:spPr>
            <a:xfrm>
              <a:off x="1556232" y="2635303"/>
              <a:ext cx="2648607" cy="1072056"/>
            </a:xfrm>
            <a:prstGeom prst="roundRect">
              <a:avLst>
                <a:gd name="adj" fmla="val 3922"/>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556231" y="3002054"/>
              <a:ext cx="2648607" cy="337185"/>
            </a:xfrm>
            <a:prstGeom prst="rect">
              <a:avLst/>
            </a:prstGeom>
            <a:noFill/>
          </p:spPr>
          <p:txBody>
            <a:bodyPr wrap="square" rtlCol="0">
              <a:spAutoFit/>
            </a:bodyPr>
            <a:lstStyle/>
            <a:p>
              <a:pPr algn="ctr" fontAlgn="base"/>
              <a:r>
                <a:rPr lang="zh-CN" altLang="en-US" sz="1600" spc="150" dirty="0">
                  <a:solidFill>
                    <a:schemeClr val="bg1"/>
                  </a:solidFill>
                  <a:latin typeface="微软雅黑 Light" panose="020B0502040204020203" pitchFamily="34" charset="-122"/>
                  <a:ea typeface="微软雅黑 Light" panose="020B0502040204020203" pitchFamily="34" charset="-122"/>
                  <a:cs typeface="Ebrima" panose="02000000000000000000" pitchFamily="2" charset="0"/>
                </a:rPr>
                <a:t>随心购买的商店板块</a:t>
              </a:r>
              <a:r>
                <a:rPr lang="en-US" altLang="zh-CN" sz="1600" spc="150" dirty="0">
                  <a:solidFill>
                    <a:schemeClr val="bg1"/>
                  </a:solidFill>
                  <a:latin typeface="微软雅黑 Light" panose="020B0502040204020203" pitchFamily="34" charset="-122"/>
                  <a:ea typeface="微软雅黑 Light" panose="020B0502040204020203" pitchFamily="34" charset="-122"/>
                  <a:cs typeface="Ebrima" panose="02000000000000000000" pitchFamily="2" charset="0"/>
                </a:rPr>
                <a:t> </a:t>
              </a:r>
              <a:endParaRPr lang="zh-CN" altLang="en-US"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grpSp>
      <p:grpSp>
        <p:nvGrpSpPr>
          <p:cNvPr id="31" name="组合 30"/>
          <p:cNvGrpSpPr/>
          <p:nvPr/>
        </p:nvGrpSpPr>
        <p:grpSpPr>
          <a:xfrm>
            <a:off x="8668675" y="3702103"/>
            <a:ext cx="2648608" cy="1072056"/>
            <a:chOff x="1556231" y="2635303"/>
            <a:chExt cx="2648608" cy="1072056"/>
          </a:xfrm>
        </p:grpSpPr>
        <p:sp>
          <p:nvSpPr>
            <p:cNvPr id="32" name="矩形: 圆角 31"/>
            <p:cNvSpPr/>
            <p:nvPr/>
          </p:nvSpPr>
          <p:spPr>
            <a:xfrm>
              <a:off x="1556232" y="2635303"/>
              <a:ext cx="2648607" cy="1072056"/>
            </a:xfrm>
            <a:prstGeom prst="roundRect">
              <a:avLst>
                <a:gd name="adj" fmla="val 3922"/>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556231" y="3002054"/>
              <a:ext cx="2648607" cy="337185"/>
            </a:xfrm>
            <a:prstGeom prst="rect">
              <a:avLst/>
            </a:prstGeom>
            <a:noFill/>
          </p:spPr>
          <p:txBody>
            <a:bodyPr wrap="square" rtlCol="0">
              <a:spAutoFit/>
            </a:bodyPr>
            <a:lstStyle/>
            <a:p>
              <a:pPr algn="ctr" fontAlgn="base"/>
              <a:r>
                <a:rPr lang="zh-CN" sz="1600" spc="150" dirty="0">
                  <a:solidFill>
                    <a:schemeClr val="bg1"/>
                  </a:solidFill>
                  <a:latin typeface="Ebrima" panose="02000000000000000000" pitchFamily="2" charset="0"/>
                  <a:ea typeface="Ebrima" panose="02000000000000000000" pitchFamily="2" charset="0"/>
                  <a:cs typeface="Ebrima" panose="02000000000000000000" pitchFamily="2" charset="0"/>
                </a:rPr>
                <a:t>再也不麻烦的大件清洗</a:t>
              </a:r>
              <a:endParaRPr lang="zh-CN"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grpSp>
      <p:grpSp>
        <p:nvGrpSpPr>
          <p:cNvPr id="3" name="组合 2"/>
          <p:cNvGrpSpPr/>
          <p:nvPr/>
        </p:nvGrpSpPr>
        <p:grpSpPr>
          <a:xfrm>
            <a:off x="875334" y="5102913"/>
            <a:ext cx="2648608" cy="1072056"/>
            <a:chOff x="1556231" y="2635303"/>
            <a:chExt cx="2648608" cy="1072056"/>
          </a:xfrm>
        </p:grpSpPr>
        <p:sp>
          <p:nvSpPr>
            <p:cNvPr id="6" name="矩形: 圆角 28"/>
            <p:cNvSpPr/>
            <p:nvPr/>
          </p:nvSpPr>
          <p:spPr>
            <a:xfrm>
              <a:off x="1556232" y="2635303"/>
              <a:ext cx="2648607" cy="1072056"/>
            </a:xfrm>
            <a:prstGeom prst="roundRect">
              <a:avLst>
                <a:gd name="adj" fmla="val 3922"/>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556231" y="3002054"/>
              <a:ext cx="2648607" cy="337185"/>
            </a:xfrm>
            <a:prstGeom prst="rect">
              <a:avLst/>
            </a:prstGeom>
            <a:noFill/>
          </p:spPr>
          <p:txBody>
            <a:bodyPr wrap="square" rtlCol="0">
              <a:spAutoFit/>
            </a:bodyPr>
            <a:lstStyle/>
            <a:p>
              <a:pPr algn="ctr" fontAlgn="base"/>
              <a:r>
                <a:rPr lang="zh-CN" sz="1600" spc="150" dirty="0">
                  <a:solidFill>
                    <a:schemeClr val="bg1"/>
                  </a:solidFill>
                  <a:latin typeface="微软雅黑 Light" panose="020B0502040204020203" pitchFamily="34" charset="-122"/>
                  <a:ea typeface="微软雅黑 Light" panose="020B0502040204020203" pitchFamily="34" charset="-122"/>
                  <a:cs typeface="Ebrima" panose="02000000000000000000" pitchFamily="2" charset="0"/>
                </a:rPr>
                <a:t>个性化的地面清洁</a:t>
              </a:r>
              <a:endParaRPr lang="zh-CN"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grpSp>
      <p:grpSp>
        <p:nvGrpSpPr>
          <p:cNvPr id="11" name="组合 10"/>
          <p:cNvGrpSpPr/>
          <p:nvPr/>
        </p:nvGrpSpPr>
        <p:grpSpPr>
          <a:xfrm>
            <a:off x="4771694" y="5102913"/>
            <a:ext cx="2648608" cy="1072056"/>
            <a:chOff x="1556231" y="2635303"/>
            <a:chExt cx="2648608" cy="1072056"/>
          </a:xfrm>
        </p:grpSpPr>
        <p:sp>
          <p:nvSpPr>
            <p:cNvPr id="12" name="矩形: 圆角 28"/>
            <p:cNvSpPr/>
            <p:nvPr/>
          </p:nvSpPr>
          <p:spPr>
            <a:xfrm>
              <a:off x="1556232" y="2635303"/>
              <a:ext cx="2648607" cy="1072056"/>
            </a:xfrm>
            <a:prstGeom prst="roundRect">
              <a:avLst>
                <a:gd name="adj" fmla="val 3922"/>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556231" y="3002054"/>
              <a:ext cx="2648607" cy="337185"/>
            </a:xfrm>
            <a:prstGeom prst="rect">
              <a:avLst/>
            </a:prstGeom>
            <a:noFill/>
          </p:spPr>
          <p:txBody>
            <a:bodyPr wrap="square" rtlCol="0">
              <a:spAutoFit/>
            </a:bodyPr>
            <a:lstStyle/>
            <a:p>
              <a:pPr algn="ctr" fontAlgn="base"/>
              <a:r>
                <a:rPr lang="zh-CN" altLang="en-US" sz="1600" spc="150" dirty="0">
                  <a:solidFill>
                    <a:schemeClr val="bg1"/>
                  </a:solidFill>
                  <a:latin typeface="微软雅黑 Light" panose="020B0502040204020203" pitchFamily="34" charset="-122"/>
                  <a:ea typeface="微软雅黑 Light" panose="020B0502040204020203" pitchFamily="34" charset="-122"/>
                  <a:cs typeface="Ebrima" panose="02000000000000000000" pitchFamily="2" charset="0"/>
                </a:rPr>
                <a:t>先进的实时定位</a:t>
              </a:r>
              <a:r>
                <a:rPr lang="en-US" altLang="zh-CN" sz="1600" spc="150" dirty="0">
                  <a:solidFill>
                    <a:schemeClr val="bg1"/>
                  </a:solidFill>
                  <a:latin typeface="微软雅黑 Light" panose="020B0502040204020203" pitchFamily="34" charset="-122"/>
                  <a:ea typeface="微软雅黑 Light" panose="020B0502040204020203" pitchFamily="34" charset="-122"/>
                  <a:cs typeface="Ebrima" panose="02000000000000000000" pitchFamily="2" charset="0"/>
                </a:rPr>
                <a:t> </a:t>
              </a:r>
              <a:endParaRPr lang="zh-CN" altLang="en-US"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grpSp>
      <p:grpSp>
        <p:nvGrpSpPr>
          <p:cNvPr id="14" name="组合 13"/>
          <p:cNvGrpSpPr/>
          <p:nvPr/>
        </p:nvGrpSpPr>
        <p:grpSpPr>
          <a:xfrm>
            <a:off x="8668054" y="5102913"/>
            <a:ext cx="2648608" cy="1072056"/>
            <a:chOff x="1556231" y="2635303"/>
            <a:chExt cx="2648608" cy="1072056"/>
          </a:xfrm>
        </p:grpSpPr>
        <p:sp>
          <p:nvSpPr>
            <p:cNvPr id="15" name="矩形: 圆角 28"/>
            <p:cNvSpPr/>
            <p:nvPr/>
          </p:nvSpPr>
          <p:spPr>
            <a:xfrm>
              <a:off x="1556232" y="2635303"/>
              <a:ext cx="2648607" cy="1072056"/>
            </a:xfrm>
            <a:prstGeom prst="roundRect">
              <a:avLst>
                <a:gd name="adj" fmla="val 3922"/>
              </a:avLst>
            </a:prstGeom>
            <a:solidFill>
              <a:schemeClr val="bg1">
                <a:alpha val="10000"/>
              </a:schemeClr>
            </a:solidFill>
            <a:ln>
              <a:solidFill>
                <a:schemeClr val="bg1">
                  <a:alpha val="80000"/>
                </a:schemeClr>
              </a:solid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556231" y="3002054"/>
              <a:ext cx="2648607" cy="337185"/>
            </a:xfrm>
            <a:prstGeom prst="rect">
              <a:avLst/>
            </a:prstGeom>
            <a:noFill/>
          </p:spPr>
          <p:txBody>
            <a:bodyPr wrap="square" rtlCol="0">
              <a:spAutoFit/>
            </a:bodyPr>
            <a:lstStyle/>
            <a:p>
              <a:pPr algn="ctr" fontAlgn="base"/>
              <a:r>
                <a:rPr lang="zh-CN" altLang="en-US" sz="1600" spc="150" dirty="0">
                  <a:solidFill>
                    <a:schemeClr val="bg1"/>
                  </a:solidFill>
                  <a:latin typeface="微软雅黑 Light" panose="020B0502040204020203" pitchFamily="34" charset="-122"/>
                  <a:ea typeface="微软雅黑 Light" panose="020B0502040204020203" pitchFamily="34" charset="-122"/>
                  <a:cs typeface="Ebrima" panose="02000000000000000000" pitchFamily="2" charset="0"/>
                </a:rPr>
                <a:t>客户无忧的其他帮助</a:t>
              </a:r>
              <a:r>
                <a:rPr lang="en-US" altLang="zh-CN" sz="1600" spc="150" dirty="0">
                  <a:solidFill>
                    <a:schemeClr val="bg1"/>
                  </a:solidFill>
                  <a:latin typeface="微软雅黑 Light" panose="020B0502040204020203" pitchFamily="34" charset="-122"/>
                  <a:ea typeface="微软雅黑 Light" panose="020B0502040204020203" pitchFamily="34" charset="-122"/>
                  <a:cs typeface="Ebrima" panose="02000000000000000000" pitchFamily="2" charset="0"/>
                </a:rPr>
                <a:t> </a:t>
              </a:r>
              <a:endParaRPr lang="zh-CN" altLang="en-US" sz="1600" spc="150" dirty="0">
                <a:solidFill>
                  <a:schemeClr val="bg1"/>
                </a:solidFill>
                <a:latin typeface="Ebrima" panose="02000000000000000000" pitchFamily="2" charset="0"/>
                <a:ea typeface="微软雅黑 Light" panose="020B0502040204020203" pitchFamily="34" charset="-122"/>
                <a:cs typeface="Ebrima" panose="02000000000000000000" pitchFamily="2" charset="0"/>
              </a:endParaRPr>
            </a:p>
          </p:txBody>
        </p:sp>
      </p:grpSp>
      <p:sp>
        <p:nvSpPr>
          <p:cNvPr id="39" name="矩形 38"/>
          <p:cNvSpPr/>
          <p:nvPr/>
        </p:nvSpPr>
        <p:spPr>
          <a:xfrm>
            <a:off x="308525" y="280347"/>
            <a:ext cx="2138680" cy="521970"/>
          </a:xfrm>
          <a:prstGeom prst="rect">
            <a:avLst/>
          </a:prstGeom>
          <a:noFill/>
        </p:spPr>
        <p:txBody>
          <a:bodyPr wrap="none">
            <a:spAutoFit/>
          </a:bodyPr>
          <a:lstStyle/>
          <a:p>
            <a:r>
              <a:rPr lang="en-US" altLang="zh-CN"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 2.</a:t>
            </a:r>
            <a:r>
              <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产品规划</a:t>
            </a:r>
            <a:endParaRPr lang="zh-CN" altLang="en-US" sz="2800" dirty="0">
              <a:solidFill>
                <a:srgbClr val="647CF3"/>
              </a:solidFill>
              <a:effectLst>
                <a:outerShdw blurRad="508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104"/>
            <a:ext cx="12192000" cy="6857791"/>
          </a:xfrm>
          <a:prstGeom prst="rect">
            <a:avLst/>
          </a:prstGeom>
        </p:spPr>
      </p:pic>
      <p:sp>
        <p:nvSpPr>
          <p:cNvPr id="5" name="矩形 4"/>
          <p:cNvSpPr/>
          <p:nvPr/>
        </p:nvSpPr>
        <p:spPr>
          <a:xfrm>
            <a:off x="0" y="-105"/>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2" name="图片 1"/>
          <p:cNvPicPr>
            <a:picLocks noChangeAspect="1"/>
          </p:cNvPicPr>
          <p:nvPr/>
        </p:nvPicPr>
        <p:blipFill>
          <a:blip r:embed="rId2"/>
          <a:stretch>
            <a:fillRect/>
          </a:stretch>
        </p:blipFill>
        <p:spPr>
          <a:xfrm>
            <a:off x="1102360" y="1137285"/>
            <a:ext cx="2389505" cy="4329430"/>
          </a:xfrm>
          <a:prstGeom prst="rect">
            <a:avLst/>
          </a:prstGeom>
        </p:spPr>
      </p:pic>
      <p:sp>
        <p:nvSpPr>
          <p:cNvPr id="6" name="文本框 5"/>
          <p:cNvSpPr txBox="1"/>
          <p:nvPr/>
        </p:nvSpPr>
        <p:spPr>
          <a:xfrm>
            <a:off x="3945890" y="3032125"/>
            <a:ext cx="7235825" cy="583565"/>
          </a:xfrm>
          <a:prstGeom prst="rect">
            <a:avLst/>
          </a:prstGeom>
          <a:noFill/>
          <a:effectLst>
            <a:reflection stA="60000" endPos="60000" dist="50800" dir="5400000" sy="-100000" algn="bl" rotWithShape="0"/>
          </a:effectLst>
        </p:spPr>
        <p:txBody>
          <a:bodyPr wrap="square" rtlCol="0">
            <a:spAutoFit/>
          </a:bodyPr>
          <a:lstStyle/>
          <a:p>
            <a:pPr algn="ctr" fontAlgn="base"/>
            <a:r>
              <a:rPr lang="zh-CN" altLang="en-US" sz="3200" spc="600" dirty="0">
                <a:solidFill>
                  <a:schemeClr val="bg1"/>
                </a:solidFill>
                <a:latin typeface="微软雅黑" panose="020B0503020204020204" charset="-122"/>
                <a:ea typeface="微软雅黑" panose="020B0503020204020204" charset="-122"/>
              </a:rPr>
              <a:t>采用微信小程序，方显校园便捷</a:t>
            </a:r>
            <a:endParaRPr lang="zh-CN" altLang="en-US" sz="3200" spc="600" dirty="0">
              <a:solidFill>
                <a:schemeClr val="bg1"/>
              </a:solidFill>
              <a:latin typeface="微软雅黑" panose="020B0503020204020204" charset="-122"/>
              <a:ea typeface="微软雅黑" panose="020B0503020204020204" charset="-122"/>
            </a:endParaRPr>
          </a:p>
        </p:txBody>
      </p:sp>
      <p:pic>
        <p:nvPicPr>
          <p:cNvPr id="10" name="图片 9" descr="图片包含 监视器, 就坐, 室内&#10;&#10;已生成极高可信度的说明"/>
          <p:cNvPicPr>
            <a:picLocks noChangeAspect="1"/>
          </p:cNvPicPr>
          <p:nvPr/>
        </p:nvPicPr>
        <p:blipFill>
          <a:blip r:embed="rId3"/>
          <a:stretch>
            <a:fillRect/>
          </a:stretch>
        </p:blipFill>
        <p:spPr>
          <a:xfrm rot="5400000">
            <a:off x="-354330" y="1932940"/>
            <a:ext cx="5302250" cy="2991485"/>
          </a:xfrm>
          <a:prstGeom prst="rect">
            <a:avLst/>
          </a:prstGeom>
          <a:effectLst>
            <a:outerShdw blurRad="317500" sx="102000" sy="102000" algn="ctr"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AutoShape 7"/>
          <p:cNvSpPr>
            <a:spLocks noChangeAspect="1" noChangeArrowheads="1" noTextEdit="1"/>
          </p:cNvSpPr>
          <p:nvPr/>
        </p:nvSpPr>
        <p:spPr bwMode="auto">
          <a:xfrm>
            <a:off x="-8964613" y="1588"/>
            <a:ext cx="6443663"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 name="文本框 5"/>
          <p:cNvSpPr txBox="1"/>
          <p:nvPr/>
        </p:nvSpPr>
        <p:spPr>
          <a:xfrm>
            <a:off x="5189220" y="2738120"/>
            <a:ext cx="7235825" cy="583565"/>
          </a:xfrm>
          <a:prstGeom prst="rect">
            <a:avLst/>
          </a:prstGeom>
          <a:noFill/>
          <a:effectLst>
            <a:reflection stA="60000" endPos="60000" dist="50800" dir="5400000" sy="-100000" algn="bl" rotWithShape="0"/>
          </a:effectLst>
        </p:spPr>
        <p:txBody>
          <a:bodyPr wrap="square" rtlCol="0">
            <a:spAutoFit/>
          </a:bodyPr>
          <a:lstStyle/>
          <a:p>
            <a:pPr algn="ctr" fontAlgn="base"/>
            <a:r>
              <a:rPr lang="zh-CN" altLang="en-US" sz="3200" spc="600" dirty="0">
                <a:solidFill>
                  <a:schemeClr val="bg1"/>
                </a:solidFill>
                <a:latin typeface="微软雅黑" panose="020B0503020204020204" charset="-122"/>
                <a:ea typeface="微软雅黑" panose="020B0503020204020204" charset="-122"/>
              </a:rPr>
              <a:t>实时信息记录，随时随地下单</a:t>
            </a:r>
            <a:endParaRPr lang="zh-CN" altLang="en-US" sz="3200" spc="600" dirty="0">
              <a:solidFill>
                <a:schemeClr val="bg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443230" y="926465"/>
            <a:ext cx="2353310" cy="4418330"/>
          </a:xfrm>
          <a:prstGeom prst="rect">
            <a:avLst/>
          </a:prstGeom>
        </p:spPr>
      </p:pic>
      <p:pic>
        <p:nvPicPr>
          <p:cNvPr id="5" name="图片 4"/>
          <p:cNvPicPr>
            <a:picLocks noChangeAspect="1"/>
          </p:cNvPicPr>
          <p:nvPr/>
        </p:nvPicPr>
        <p:blipFill>
          <a:blip r:embed="rId2"/>
          <a:stretch>
            <a:fillRect/>
          </a:stretch>
        </p:blipFill>
        <p:spPr>
          <a:xfrm>
            <a:off x="3115945" y="926465"/>
            <a:ext cx="2378710" cy="4418330"/>
          </a:xfrm>
          <a:prstGeom prst="rect">
            <a:avLst/>
          </a:prstGeom>
        </p:spPr>
      </p:pic>
      <p:pic>
        <p:nvPicPr>
          <p:cNvPr id="10" name="图片 9" descr="图片包含 监视器, 就坐, 室内&#10;&#10;已生成极高可信度的说明"/>
          <p:cNvPicPr>
            <a:picLocks noChangeAspect="1"/>
          </p:cNvPicPr>
          <p:nvPr/>
        </p:nvPicPr>
        <p:blipFill>
          <a:blip r:embed="rId3"/>
          <a:stretch>
            <a:fillRect/>
          </a:stretch>
        </p:blipFill>
        <p:spPr>
          <a:xfrm rot="5400000">
            <a:off x="-1031240" y="1730375"/>
            <a:ext cx="5302250" cy="2991485"/>
          </a:xfrm>
          <a:prstGeom prst="rect">
            <a:avLst/>
          </a:prstGeom>
          <a:effectLst>
            <a:outerShdw blurRad="317500" sx="102000" sy="102000" algn="ctr" rotWithShape="0">
              <a:prstClr val="black">
                <a:alpha val="40000"/>
              </a:prstClr>
            </a:outerShdw>
          </a:effectLst>
        </p:spPr>
      </p:pic>
      <p:pic>
        <p:nvPicPr>
          <p:cNvPr id="2" name="图片 1" descr="图片包含 监视器, 就坐, 室内&#10;&#10;已生成极高可信度的说明"/>
          <p:cNvPicPr>
            <a:picLocks noChangeAspect="1"/>
          </p:cNvPicPr>
          <p:nvPr/>
        </p:nvPicPr>
        <p:blipFill>
          <a:blip r:embed="rId3"/>
          <a:stretch>
            <a:fillRect/>
          </a:stretch>
        </p:blipFill>
        <p:spPr>
          <a:xfrm rot="5400000">
            <a:off x="1640840" y="1730375"/>
            <a:ext cx="5302250" cy="2991485"/>
          </a:xfrm>
          <a:prstGeom prst="rect">
            <a:avLst/>
          </a:prstGeom>
          <a:effectLst>
            <a:outerShdw blurRad="317500" sx="102000" sy="102000" algn="c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PLACING_PICTURE_USER_VIEWPORT" val="{&quot;height&quot;:2556,&quot;width&quot;:3720}"/>
</p:tagLst>
</file>

<file path=ppt/tags/tag2.xml><?xml version="1.0" encoding="utf-8"?>
<p:tagLst xmlns:p="http://schemas.openxmlformats.org/presentationml/2006/main">
  <p:tag name="KSO_WM_UNIT_PLACING_PICTURE_USER_VIEWPORT" val="{&quot;height&quot;:3758.418897637795,&quot;width&quot;:5637.6314960629925}"/>
</p:tagLst>
</file>

<file path=ppt/tags/tag3.xml><?xml version="1.0" encoding="utf-8"?>
<p:tagLst xmlns:p="http://schemas.openxmlformats.org/presentationml/2006/main">
  <p:tag name="KSO_WM_UNIT_PLACING_PICTURE_USER_VIEWPORT" val="{&quot;height&quot;:3116,&quot;width&quot;:5719}"/>
</p:tagLst>
</file>

<file path=ppt/tags/tag4.xml><?xml version="1.0" encoding="utf-8"?>
<p:tagLst xmlns:p="http://schemas.openxmlformats.org/presentationml/2006/main">
  <p:tag name="KSO_WM_UNIT_TABLE_BEAUTIFY" val="smartTable{65c2f0c6-fc25-42a5-9d6c-fa2e6a3aaf6e}"/>
</p:tagLst>
</file>

<file path=ppt/tags/tag5.xml><?xml version="1.0" encoding="utf-8"?>
<p:tagLst xmlns:p="http://schemas.openxmlformats.org/presentationml/2006/main">
  <p:tag name="KSO_WPP_MARK_KEY" val="740ce88d-e76a-450e-82a6-622915b2d226"/>
  <p:tag name="COMMONDATA" val="eyJoZGlkIjoiMTU1NzExYWE4YzZmOWJmNGUyYzRhMTFmM2QzZWNiN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47CF3">
            <a:alpha val="60000"/>
          </a:srgbClr>
        </a:solidFill>
        <a:ln>
          <a:noFill/>
        </a:ln>
      </a:spPr>
      <a:bodyPr vert="eaVert" rtlCol="0" anchor="ctr"/>
      <a:lstStyle>
        <a:defPPr algn="ctr">
          <a:defRPr>
            <a:solidFill>
              <a:schemeClr val="bg1">
                <a:lumMod val="95000"/>
              </a:schemeClr>
            </a:solidFill>
            <a:latin typeface="思源黑体 CN Bold" panose="020B0800000000000000" pitchFamily="34" charset="-122"/>
            <a:ea typeface="思源黑体 CN Bold" panose="020B08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47CF3">
            <a:alpha val="60000"/>
          </a:srgbClr>
        </a:solidFill>
        <a:ln>
          <a:noFill/>
        </a:ln>
      </a:spPr>
      <a:bodyPr vert="eaVert" rtlCol="0" anchor="ctr"/>
      <a:lstStyle>
        <a:defPPr algn="ctr">
          <a:defRPr>
            <a:solidFill>
              <a:schemeClr val="bg1">
                <a:lumMod val="95000"/>
              </a:schemeClr>
            </a:solidFill>
            <a:latin typeface="思源黑体 CN Bold" panose="020B0800000000000000" pitchFamily="34" charset="-122"/>
            <a:ea typeface="思源黑体 CN Bold" panose="020B08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lumMod val="85000"/>
              <a:lumOff val="1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5999</Words>
  <Application>WPS 演示</Application>
  <PresentationFormat>宽屏</PresentationFormat>
  <Paragraphs>697</Paragraphs>
  <Slides>37</Slides>
  <Notes>1</Notes>
  <HiddenSlides>0</HiddenSlides>
  <MMClips>0</MMClips>
  <ScaleCrop>false</ScaleCrop>
  <HeadingPairs>
    <vt:vector size="6" baseType="variant">
      <vt:variant>
        <vt:lpstr>已用的字体</vt:lpstr>
      </vt:variant>
      <vt:variant>
        <vt:i4>23</vt:i4>
      </vt:variant>
      <vt:variant>
        <vt:lpstr>主题</vt:lpstr>
      </vt:variant>
      <vt:variant>
        <vt:i4>4</vt:i4>
      </vt:variant>
      <vt:variant>
        <vt:lpstr>幻灯片标题</vt:lpstr>
      </vt:variant>
      <vt:variant>
        <vt:i4>37</vt:i4>
      </vt:variant>
    </vt:vector>
  </HeadingPairs>
  <TitlesOfParts>
    <vt:vector size="64" baseType="lpstr">
      <vt:lpstr>Arial</vt:lpstr>
      <vt:lpstr>宋体</vt:lpstr>
      <vt:lpstr>Wingdings</vt:lpstr>
      <vt:lpstr>思源黑体 CN Bold</vt:lpstr>
      <vt:lpstr>黑体</vt:lpstr>
      <vt:lpstr>思源黑体 CN Heavy</vt:lpstr>
      <vt:lpstr>思源黑体 CN Medium</vt:lpstr>
      <vt:lpstr>Open Sans</vt:lpstr>
      <vt:lpstr>微软雅黑</vt:lpstr>
      <vt:lpstr>Ebrima</vt:lpstr>
      <vt:lpstr>微软雅黑 Light</vt:lpstr>
      <vt:lpstr>MElle HKS Light</vt:lpstr>
      <vt:lpstr>思源黑体 Light</vt:lpstr>
      <vt:lpstr>等线</vt:lpstr>
      <vt:lpstr>Arial Unicode MS</vt:lpstr>
      <vt:lpstr>等线 Light</vt:lpstr>
      <vt:lpstr>阿里巴巴普惠体 M</vt:lpstr>
      <vt:lpstr>阿里巴巴普惠体 L</vt:lpstr>
      <vt:lpstr>Atilla</vt:lpstr>
      <vt:lpstr>Segoe Print</vt:lpstr>
      <vt:lpstr>Segoe UI Emoji</vt:lpstr>
      <vt:lpstr>Calibri</vt:lpstr>
      <vt:lpstr>MingLiU-ExtB</vt:lpstr>
      <vt:lpstr>Office 主题​​</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咔咔</dc:creator>
  <cp:lastModifiedBy>Zhijian WEI</cp:lastModifiedBy>
  <cp:revision>47</cp:revision>
  <dcterms:created xsi:type="dcterms:W3CDTF">2022-04-10T04:15:00Z</dcterms:created>
  <dcterms:modified xsi:type="dcterms:W3CDTF">2022-12-13T03:49:00Z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8574C512F00B47EA969CB4CEED3D664E</vt:lpwstr>
  </property>
  <property fmtid="{D5CDD505-2E9C-101B-9397-08002B2CF9AE}" pid="3" name="KSOProductBuildVer">
    <vt:lpwstr>2052-11.1.0.12763</vt:lpwstr>
  </property>
</Properties>
</file>